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300" r:id="rId4"/>
    <p:sldId id="260" r:id="rId5"/>
    <p:sldId id="313" r:id="rId6"/>
    <p:sldId id="310" r:id="rId7"/>
    <p:sldId id="312" r:id="rId8"/>
    <p:sldId id="314" r:id="rId9"/>
    <p:sldId id="298" r:id="rId10"/>
    <p:sldId id="299" r:id="rId11"/>
    <p:sldId id="316" r:id="rId12"/>
    <p:sldId id="301" r:id="rId13"/>
    <p:sldId id="315" r:id="rId14"/>
    <p:sldId id="302" r:id="rId15"/>
    <p:sldId id="303" r:id="rId16"/>
    <p:sldId id="304" r:id="rId17"/>
    <p:sldId id="309" r:id="rId18"/>
    <p:sldId id="31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404" y="-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23BBD-5690-4FDC-8ECD-CA018A257DAD}" type="datetimeFigureOut">
              <a:rPr lang="en-US" smtClean="0"/>
              <a:pPr/>
              <a:t>4/24/2012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DFF475-C632-49F2-814B-974E0B4B22ED}" type="slidenum">
              <a:rPr lang="en-US" smtClean="0"/>
              <a:pPr/>
              <a:t>‹#›</a:t>
            </a:fld>
            <a:endParaRPr lang="en-US"/>
          </a:p>
        </p:txBody>
      </p:sp>
    </p:spTree>
    <p:extLst>
      <p:ext uri="{BB962C8B-B14F-4D97-AF65-F5344CB8AC3E}">
        <p14:creationId xmlns:p14="http://schemas.microsoft.com/office/powerpoint/2010/main" xmlns="" val="1361940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xmlns="" val="2973973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22DFF475-C632-49F2-814B-974E0B4B22ED}"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DFF475-C632-49F2-814B-974E0B4B22ED}"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4194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452554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1991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796405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375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940639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51112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94295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11570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039032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13787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904B8-B403-46D3-937B-93ACB26F8C25}" type="datetimeFigureOut">
              <a:rPr lang="en-US" smtClean="0">
                <a:solidFill>
                  <a:prstClr val="black">
                    <a:tint val="75000"/>
                  </a:prstClr>
                </a:solidFill>
              </a:rPr>
              <a:pPr/>
              <a:t>4/24/2012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C8E7B-CBF0-46A5-B8B5-7B95CC922C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4683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12.jpeg"/><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nbngroup.com/pdf/Q&amp;As.pdf"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www.aafp.org/afp/2001/0815/p603.html"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slide" Target="slide16.xml"/><Relationship Id="rId5" Type="http://schemas.openxmlformats.org/officeDocument/2006/relationships/slide" Target="slide13.xml"/><Relationship Id="rId4" Type="http://schemas.openxmlformats.org/officeDocument/2006/relationships/slide" Target="slide10.xml"/></Relationships>
</file>

<file path=ppt/slides/_rels/slide18.xml.rels><?xml version="1.0" encoding="UTF-8" standalone="yes"?>
<Relationships xmlns="http://schemas.openxmlformats.org/package/2006/relationships"><Relationship Id="rId3" Type="http://schemas.openxmlformats.org/officeDocument/2006/relationships/hyperlink" Target="http://pathlabmed.typepad.com/surgical_pathology_and_la/2009/12/pink-puffer-versus-blue-bloater.html" TargetMode="External"/><Relationship Id="rId2" Type="http://schemas.openxmlformats.org/officeDocument/2006/relationships/hyperlink" Target="http://faculty.ucc.edu/biology-atsma/misc/resp102.htm" TargetMode="External"/><Relationship Id="rId1" Type="http://schemas.openxmlformats.org/officeDocument/2006/relationships/slideLayout" Target="../slideLayouts/slideLayout2.xml"/><Relationship Id="rId6" Type="http://schemas.openxmlformats.org/officeDocument/2006/relationships/hyperlink" Target="http://www.google.com/search?sourceid=navclient&amp;aq=4&amp;oq=co2+&amp;ie=UTF-8&amp;rlz=1T4SKPT_enUS450US450&amp;q=co2+retention+in+copd&amp;gs_upl=0l0l0l10268lllllllllll0&amp;aqi=g4s1" TargetMode="External"/><Relationship Id="rId5" Type="http://schemas.openxmlformats.org/officeDocument/2006/relationships/hyperlink" Target="http://humanisamiracle.imanisiteler.com/6_clip_image018.jpg" TargetMode="External"/><Relationship Id="rId4" Type="http://schemas.openxmlformats.org/officeDocument/2006/relationships/hyperlink" Target="http://www.goldcopd.org/guidelines-pocket-guide-to-copd-diagnosi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enome.gov/19518992"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spcBef>
                <a:spcPts val="0"/>
              </a:spcBef>
            </a:pPr>
            <a:r>
              <a:rPr lang="en-US" dirty="0">
                <a:solidFill>
                  <a:prstClr val="black"/>
                </a:solidFill>
                <a:ea typeface="+mn-ea"/>
                <a:cs typeface="+mn-cs"/>
              </a:rPr>
              <a:t>Respiratory Acidosis in COPD</a:t>
            </a:r>
            <a:r>
              <a:rPr lang="en-US" sz="1800" dirty="0">
                <a:solidFill>
                  <a:prstClr val="black"/>
                </a:solidFill>
                <a:ea typeface="+mn-ea"/>
                <a:cs typeface="+mn-cs"/>
              </a:rPr>
              <a:t/>
            </a:r>
            <a:br>
              <a:rPr lang="en-US" sz="1800" dirty="0">
                <a:solidFill>
                  <a:prstClr val="black"/>
                </a:solidFill>
                <a:ea typeface="+mn-ea"/>
                <a:cs typeface="+mn-cs"/>
              </a:rPr>
            </a:br>
            <a:endParaRPr lang="en-US" dirty="0"/>
          </a:p>
        </p:txBody>
      </p:sp>
      <p:sp>
        <p:nvSpPr>
          <p:cNvPr id="3" name="Subtitle 2"/>
          <p:cNvSpPr>
            <a:spLocks noGrp="1"/>
          </p:cNvSpPr>
          <p:nvPr>
            <p:ph type="subTitle" idx="1"/>
          </p:nvPr>
        </p:nvSpPr>
        <p:spPr/>
        <p:txBody>
          <a:bodyPr/>
          <a:lstStyle/>
          <a:p>
            <a:pPr lvl="0"/>
            <a:r>
              <a:rPr lang="en-US" dirty="0">
                <a:solidFill>
                  <a:prstClr val="black">
                    <a:tint val="75000"/>
                  </a:prstClr>
                </a:solidFill>
              </a:rPr>
              <a:t> </a:t>
            </a:r>
            <a:r>
              <a:rPr lang="en-US" dirty="0" err="1">
                <a:solidFill>
                  <a:prstClr val="black">
                    <a:tint val="75000"/>
                  </a:prstClr>
                </a:solidFill>
              </a:rPr>
              <a:t>Heide</a:t>
            </a:r>
            <a:r>
              <a:rPr lang="en-US" dirty="0">
                <a:solidFill>
                  <a:prstClr val="black">
                    <a:tint val="75000"/>
                  </a:prstClr>
                </a:solidFill>
              </a:rPr>
              <a:t> </a:t>
            </a:r>
            <a:r>
              <a:rPr lang="en-US" dirty="0" smtClean="0">
                <a:solidFill>
                  <a:prstClr val="black">
                    <a:tint val="75000"/>
                  </a:prstClr>
                </a:solidFill>
              </a:rPr>
              <a:t>Thorne RN BSN</a:t>
            </a:r>
          </a:p>
          <a:p>
            <a:pPr lvl="0"/>
            <a:r>
              <a:rPr lang="en-US" dirty="0" smtClean="0">
                <a:solidFill>
                  <a:prstClr val="black">
                    <a:tint val="75000"/>
                  </a:prstClr>
                </a:solidFill>
              </a:rPr>
              <a:t>March</a:t>
            </a:r>
            <a:r>
              <a:rPr lang="en-US" dirty="0">
                <a:solidFill>
                  <a:prstClr val="black">
                    <a:tint val="75000"/>
                  </a:prstClr>
                </a:solidFill>
              </a:rPr>
              <a:t>, 2012</a:t>
            </a:r>
          </a:p>
          <a:p>
            <a:pPr lvl="0"/>
            <a:r>
              <a:rPr lang="en-US" dirty="0">
                <a:solidFill>
                  <a:prstClr val="black">
                    <a:tint val="75000"/>
                  </a:prstClr>
                </a:solidFill>
              </a:rPr>
              <a:t>MSN </a:t>
            </a:r>
            <a:r>
              <a:rPr lang="en-US" dirty="0" smtClean="0">
                <a:solidFill>
                  <a:prstClr val="black">
                    <a:tint val="75000"/>
                  </a:prstClr>
                </a:solidFill>
              </a:rPr>
              <a:t>621</a:t>
            </a:r>
            <a:endParaRPr lang="en-US" dirty="0"/>
          </a:p>
        </p:txBody>
      </p:sp>
    </p:spTree>
    <p:extLst>
      <p:ext uri="{BB962C8B-B14F-4D97-AF65-F5344CB8AC3E}">
        <p14:creationId xmlns:p14="http://schemas.microsoft.com/office/powerpoint/2010/main" xmlns="" val="51626862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21162"/>
          </a:xfrm>
        </p:spPr>
        <p:txBody>
          <a:bodyPr>
            <a:normAutofit fontScale="90000"/>
          </a:bodyPr>
          <a:lstStyle/>
          <a:p>
            <a:r>
              <a:rPr lang="en-US" b="1" dirty="0" smtClean="0"/>
              <a:t/>
            </a:r>
            <a:br>
              <a:rPr lang="en-US" b="1" dirty="0" smtClean="0"/>
            </a:br>
            <a:r>
              <a:rPr lang="en-US" b="1" dirty="0" smtClean="0"/>
              <a:t>Treatment</a:t>
            </a:r>
            <a:br>
              <a:rPr lang="en-US" b="1" dirty="0" smtClean="0"/>
            </a:br>
            <a:r>
              <a:rPr lang="en-US" b="1" dirty="0" smtClean="0"/>
              <a:t/>
            </a:r>
            <a:br>
              <a:rPr lang="en-US" b="1" dirty="0" smtClean="0"/>
            </a:br>
            <a:r>
              <a:rPr lang="en-US" sz="3100" dirty="0" smtClean="0"/>
              <a:t>An inflammatory response to bacterial &amp; chemical toxins can exacerbate COPD. Consider why these medications might be used to decrease the inflammatory response in the lungs?  Click on each box to check your knowledge.</a:t>
            </a:r>
            <a:r>
              <a:rPr lang="en-US" b="1" dirty="0" smtClean="0"/>
              <a:t/>
            </a:r>
            <a:br>
              <a:rPr lang="en-US" b="1" dirty="0" smtClean="0"/>
            </a:br>
            <a:endParaRPr lang="en-US" b="1" dirty="0"/>
          </a:p>
        </p:txBody>
      </p:sp>
      <p:sp>
        <p:nvSpPr>
          <p:cNvPr id="3" name="Rectangle 2"/>
          <p:cNvSpPr/>
          <p:nvPr/>
        </p:nvSpPr>
        <p:spPr>
          <a:xfrm>
            <a:off x="601133" y="4758267"/>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rPr>
              <a:t>Bronchodilators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 These will  relax smooth muscle</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in the lungs &amp; improve lung emptying. </a:t>
            </a:r>
            <a:r>
              <a:rPr kumimoji="0" lang="en-US" sz="1000" b="0" i="0" u="none" strike="noStrike" kern="0" cap="none" spc="0" normalizeH="0" noProof="0" dirty="0" err="1" smtClean="0">
                <a:ln>
                  <a:noFill/>
                </a:ln>
                <a:solidFill>
                  <a:sysClr val="window" lastClr="FFFFFF"/>
                </a:solidFill>
                <a:effectLst/>
                <a:uLnTx/>
                <a:uFillTx/>
                <a:latin typeface="Calibri"/>
                <a:ea typeface="+mn-ea"/>
                <a:cs typeface="+mn-cs"/>
              </a:rPr>
              <a:t>Ie</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Albuterol &amp; </a:t>
            </a:r>
            <a:r>
              <a:rPr kumimoji="0" lang="en-US" sz="1000" b="0" i="0" u="none" strike="noStrike" kern="0" cap="none" spc="0" normalizeH="0" noProof="0" dirty="0" err="1" smtClean="0">
                <a:ln>
                  <a:noFill/>
                </a:ln>
                <a:solidFill>
                  <a:sysClr val="window" lastClr="FFFFFF"/>
                </a:solidFill>
                <a:effectLst/>
                <a:uLnTx/>
                <a:uFillTx/>
                <a:latin typeface="Calibri"/>
                <a:ea typeface="+mn-ea"/>
                <a:cs typeface="+mn-cs"/>
              </a:rPr>
              <a:t>Atrovent</a:t>
            </a: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 name="Rectangle 4"/>
          <p:cNvSpPr/>
          <p:nvPr/>
        </p:nvSpPr>
        <p:spPr>
          <a:xfrm>
            <a:off x="6282267" y="4758267"/>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rPr>
              <a:t>Glucocorticoids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smtClean="0">
                <a:solidFill>
                  <a:sysClr val="window" lastClr="FFFFFF"/>
                </a:solidFill>
                <a:latin typeface="Calibri"/>
              </a:rPr>
              <a:t> </a:t>
            </a:r>
            <a:r>
              <a:rPr lang="en-US" sz="1000" kern="0" dirty="0" err="1" smtClean="0">
                <a:solidFill>
                  <a:sysClr val="window" lastClr="FFFFFF"/>
                </a:solidFill>
                <a:latin typeface="Calibri"/>
              </a:rPr>
              <a:t>Advair</a:t>
            </a:r>
            <a:r>
              <a:rPr lang="en-US" sz="1000" kern="0" dirty="0" smtClean="0">
                <a:solidFill>
                  <a:sysClr val="window" lastClr="FFFFFF"/>
                </a:solidFill>
                <a:latin typeface="Calibri"/>
              </a:rPr>
              <a:t> &amp; </a:t>
            </a:r>
            <a:r>
              <a:rPr lang="en-US" sz="1000" kern="0" dirty="0" err="1" smtClean="0">
                <a:solidFill>
                  <a:sysClr val="window" lastClr="FFFFFF"/>
                </a:solidFill>
                <a:latin typeface="Calibri"/>
              </a:rPr>
              <a:t>Pulmacort</a:t>
            </a:r>
            <a:r>
              <a:rPr lang="en-US" sz="1000" kern="0" dirty="0" smtClean="0">
                <a:solidFill>
                  <a:sysClr val="window" lastClr="FFFFFF"/>
                </a:solidFill>
                <a:latin typeface="Calibri"/>
              </a:rPr>
              <a:t> are common inhaled steroids used to regulate the inflammatory response in the lungs.</a:t>
            </a:r>
            <a:r>
              <a:rPr kumimoji="0" lang="en-US" sz="1000" b="0" i="0" u="none" strike="noStrike" kern="0" cap="none" spc="0" normalizeH="0" baseline="0" noProof="0" dirty="0" smtClean="0">
                <a:ln>
                  <a:noFill/>
                </a:ln>
                <a:solidFill>
                  <a:sysClr val="window" lastClr="FFFFFF"/>
                </a:solidFill>
                <a:effectLst/>
                <a:uLnTx/>
                <a:uFillTx/>
                <a:latin typeface="Calibri"/>
              </a:rPr>
              <a:t> </a:t>
            </a:r>
            <a:endParaRPr kumimoji="0" lang="en-US" sz="1000" b="0" i="0" u="none" strike="noStrike" kern="0" cap="none" spc="0" normalizeH="0" baseline="0" noProof="0" dirty="0">
              <a:ln>
                <a:noFill/>
              </a:ln>
              <a:solidFill>
                <a:sysClr val="window" lastClr="FFFFFF"/>
              </a:solidFill>
              <a:effectLst/>
              <a:uLnTx/>
              <a:uFillTx/>
              <a:latin typeface="Calibri"/>
            </a:endParaRPr>
          </a:p>
        </p:txBody>
      </p:sp>
      <p:sp>
        <p:nvSpPr>
          <p:cNvPr id="8" name="Rectangle 7"/>
          <p:cNvSpPr/>
          <p:nvPr/>
        </p:nvSpPr>
        <p:spPr>
          <a:xfrm>
            <a:off x="3429000" y="4758267"/>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Antibiotics</a:t>
            </a:r>
          </a:p>
          <a:p>
            <a:pPr algn="ctr"/>
            <a:endParaRPr lang="en-US" sz="2400" dirty="0"/>
          </a:p>
          <a:p>
            <a:pPr algn="ctr"/>
            <a:r>
              <a:rPr lang="en-US" sz="1000" dirty="0" smtClean="0"/>
              <a:t> Antibiotics may be helpful when </a:t>
            </a:r>
            <a:r>
              <a:rPr lang="en-US" sz="1000" dirty="0"/>
              <a:t> </a:t>
            </a:r>
            <a:r>
              <a:rPr lang="en-US" sz="1000" dirty="0" smtClean="0"/>
              <a:t>a bacterial  infection is suspected.</a:t>
            </a:r>
            <a:endParaRPr lang="en-US" sz="1000" dirty="0"/>
          </a:p>
        </p:txBody>
      </p:sp>
    </p:spTree>
    <p:extLst>
      <p:ext uri="{BB962C8B-B14F-4D97-AF65-F5344CB8AC3E}">
        <p14:creationId xmlns:p14="http://schemas.microsoft.com/office/powerpoint/2010/main" xmlns="" val="3529708350"/>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8"/>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What’s normal?</a:t>
            </a:r>
            <a:endParaRPr lang="en-US" sz="4000" b="1"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59424" y="1264530"/>
            <a:ext cx="3769242" cy="26994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4941703" y="3972296"/>
            <a:ext cx="3769242" cy="261610"/>
          </a:xfrm>
          <a:prstGeom prst="rect">
            <a:avLst/>
          </a:prstGeom>
        </p:spPr>
        <p:txBody>
          <a:bodyPr wrap="square">
            <a:spAutoFit/>
          </a:bodyPr>
          <a:lstStyle/>
          <a:p>
            <a:r>
              <a:rPr lang="en-US" sz="1100" dirty="0" smtClean="0">
                <a:solidFill>
                  <a:prstClr val="black"/>
                </a:solidFill>
              </a:rPr>
              <a:t>       http</a:t>
            </a:r>
            <a:r>
              <a:rPr lang="en-US" sz="1100" dirty="0">
                <a:solidFill>
                  <a:prstClr val="black"/>
                </a:solidFill>
              </a:rPr>
              <a:t>://</a:t>
            </a:r>
            <a:r>
              <a:rPr lang="en-US" sz="1100" dirty="0" smtClean="0">
                <a:solidFill>
                  <a:prstClr val="black"/>
                </a:solidFill>
              </a:rPr>
              <a:t>faculty.ucc.edu/biology-atsma/misc/resp102.htm</a:t>
            </a:r>
            <a:endParaRPr lang="en-US" sz="1100" dirty="0">
              <a:solidFill>
                <a:prstClr val="black"/>
              </a:solidFill>
            </a:endParaRPr>
          </a:p>
        </p:txBody>
      </p:sp>
      <p:pic>
        <p:nvPicPr>
          <p:cNvPr id="6" name="Picture 5" descr="C:\Users\Admin\Pictures\copd pix.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105400" y="4233906"/>
            <a:ext cx="3251111" cy="2356883"/>
          </a:xfrm>
          <a:prstGeom prst="rect">
            <a:avLst/>
          </a:prstGeom>
          <a:noFill/>
          <a:ln>
            <a:noFill/>
          </a:ln>
        </p:spPr>
      </p:pic>
      <p:pic>
        <p:nvPicPr>
          <p:cNvPr id="2052" name="Picture 4" descr="http://humanisamiracle.imanisiteler.com/6_clip_image018.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96949" y="1264530"/>
            <a:ext cx="4562475" cy="454342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369703" y="5819717"/>
            <a:ext cx="4572000" cy="246221"/>
          </a:xfrm>
          <a:prstGeom prst="rect">
            <a:avLst/>
          </a:prstGeom>
        </p:spPr>
        <p:txBody>
          <a:bodyPr>
            <a:spAutoFit/>
          </a:bodyPr>
          <a:lstStyle/>
          <a:p>
            <a:r>
              <a:rPr lang="en-US" sz="1000" dirty="0" smtClean="0"/>
              <a:t>                      http</a:t>
            </a:r>
            <a:r>
              <a:rPr lang="en-US" sz="1000" dirty="0"/>
              <a:t>://humanisamiracle.imanisiteler.com/6_clip_image018.jpg</a:t>
            </a:r>
          </a:p>
        </p:txBody>
      </p:sp>
    </p:spTree>
    <p:extLst>
      <p:ext uri="{BB962C8B-B14F-4D97-AF65-F5344CB8AC3E}">
        <p14:creationId xmlns:p14="http://schemas.microsoft.com/office/powerpoint/2010/main" xmlns="" val="401245515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6248400"/>
          </a:xfrm>
        </p:spPr>
        <p:txBody>
          <a:bodyPr>
            <a:normAutofit fontScale="90000"/>
          </a:bodyPr>
          <a:lstStyle/>
          <a:p>
            <a:pPr marL="0" marR="0" algn="l">
              <a:lnSpc>
                <a:spcPct val="115000"/>
              </a:lnSpc>
              <a:spcBef>
                <a:spcPts val="0"/>
              </a:spcBef>
              <a:spcAft>
                <a:spcPts val="1000"/>
              </a:spcAft>
            </a:pPr>
            <a:r>
              <a:rPr lang="en-US" b="1" dirty="0" smtClean="0"/>
              <a:t>       </a:t>
            </a:r>
            <a:br>
              <a:rPr lang="en-US" b="1" dirty="0" smtClean="0"/>
            </a:br>
            <a:r>
              <a:rPr lang="en-US" b="1" dirty="0"/>
              <a:t/>
            </a:r>
            <a:br>
              <a:rPr lang="en-US" b="1" dirty="0"/>
            </a:br>
            <a:r>
              <a:rPr lang="en-US" b="1" dirty="0" smtClean="0"/>
              <a:t/>
            </a:r>
            <a:br>
              <a:rPr lang="en-US" b="1" dirty="0" smtClean="0"/>
            </a:br>
            <a:r>
              <a:rPr lang="en-US" b="1" dirty="0" smtClean="0"/>
              <a:t>           Compensatory Mechanics</a:t>
            </a:r>
            <a:br>
              <a:rPr lang="en-US" b="1" dirty="0" smtClean="0"/>
            </a:br>
            <a:r>
              <a:rPr lang="en-US" sz="3100" dirty="0" smtClean="0"/>
              <a:t>We know those with COPD will typically have less O2 intake because of restrictive airways and retain CO2 due to ineffective gas exchange in the alveoli.  Chemoreceptors adjust to this new “normal” elevated CO2 and a normal pH is achieved despite a hypoxic state.</a:t>
            </a:r>
            <a:br>
              <a:rPr lang="en-US" sz="3100" dirty="0" smtClean="0"/>
            </a:br>
            <a:r>
              <a:rPr lang="en-US" sz="3100" dirty="0" smtClean="0"/>
              <a:t/>
            </a:r>
            <a:br>
              <a:rPr lang="en-US" sz="3100" dirty="0" smtClean="0"/>
            </a:br>
            <a:r>
              <a:rPr lang="en-US" sz="3100" dirty="0" smtClean="0"/>
              <a:t>Renal compensation involves the conservation of HCO3 after prolonged </a:t>
            </a:r>
            <a:r>
              <a:rPr lang="en-US" sz="3100" dirty="0" err="1" smtClean="0">
                <a:hlinkClick r:id="rId3" action="ppaction://hlinksldjump" tooltip="excess PaCO2"/>
              </a:rPr>
              <a:t>hypercarbia</a:t>
            </a:r>
            <a:r>
              <a:rPr lang="en-US" sz="3100" dirty="0" smtClean="0"/>
              <a:t> due to decreased alveolar ventilation.  This will also help Mr. G’s pH to reach a normal level.</a:t>
            </a:r>
            <a:r>
              <a:rPr lang="en-US" sz="3100" dirty="0" smtClean="0">
                <a:ea typeface="Calibri"/>
                <a:cs typeface="Times New Roman"/>
              </a:rPr>
              <a:t> </a:t>
            </a:r>
            <a:r>
              <a:rPr lang="en-US" sz="3200" dirty="0" smtClean="0">
                <a:ea typeface="Calibri"/>
                <a:cs typeface="Times New Roman"/>
              </a:rPr>
              <a:t/>
            </a:r>
            <a:br>
              <a:rPr lang="en-US" sz="3200" dirty="0" smtClean="0">
                <a:ea typeface="Calibri"/>
                <a:cs typeface="Times New Roman"/>
              </a:rPr>
            </a:br>
            <a:r>
              <a:rPr lang="en-US" sz="3200" dirty="0" smtClean="0">
                <a:ea typeface="Calibri"/>
                <a:cs typeface="Times New Roman"/>
              </a:rPr>
              <a:t>                                          </a:t>
            </a:r>
            <a:r>
              <a:rPr lang="en-US" sz="1100" dirty="0" smtClean="0">
                <a:ea typeface="Calibri"/>
                <a:cs typeface="Times New Roman"/>
              </a:rPr>
              <a:t>(</a:t>
            </a:r>
            <a:r>
              <a:rPr lang="en-US" sz="1100" dirty="0" err="1">
                <a:ea typeface="Calibri"/>
                <a:cs typeface="Times New Roman"/>
              </a:rPr>
              <a:t>Mosenifar</a:t>
            </a:r>
            <a:r>
              <a:rPr lang="en-US" sz="1100" dirty="0">
                <a:ea typeface="Calibri"/>
                <a:cs typeface="Times New Roman"/>
              </a:rPr>
              <a:t> MD, 2011)</a:t>
            </a:r>
            <a:br>
              <a:rPr lang="en-US" sz="1100" dirty="0">
                <a:ea typeface="Calibri"/>
                <a:cs typeface="Times New Roman"/>
              </a:rPr>
            </a:br>
            <a:r>
              <a:rPr lang="en-US" sz="3200" dirty="0">
                <a:ea typeface="Calibri"/>
                <a:cs typeface="Times New Roman"/>
              </a:rPr>
              <a:t/>
            </a:r>
            <a:br>
              <a:rPr lang="en-US" sz="3200" dirty="0">
                <a:ea typeface="Calibri"/>
                <a:cs typeface="Times New Roman"/>
              </a:rPr>
            </a:br>
            <a:r>
              <a:rPr lang="en-US" sz="3100" dirty="0"/>
              <a:t/>
            </a:r>
            <a:br>
              <a:rPr lang="en-US" sz="3100" dirty="0"/>
            </a:br>
            <a:r>
              <a:rPr lang="en-US" sz="3100" dirty="0" smtClean="0"/>
              <a:t>                                       </a:t>
            </a:r>
            <a:r>
              <a:rPr lang="en-US" dirty="0">
                <a:ea typeface="Calibri"/>
                <a:cs typeface="Times New Roman"/>
              </a:rPr>
              <a:t/>
            </a:r>
            <a:br>
              <a:rPr lang="en-US" dirty="0">
                <a:ea typeface="Calibri"/>
                <a:cs typeface="Times New Roman"/>
              </a:rPr>
            </a:br>
            <a:r>
              <a:rPr lang="en-US" b="1" dirty="0"/>
              <a:t/>
            </a:r>
            <a:br>
              <a:rPr lang="en-US" b="1" dirty="0"/>
            </a:br>
            <a:endParaRPr lang="en-US" b="1" dirty="0"/>
          </a:p>
        </p:txBody>
      </p:sp>
    </p:spTree>
    <p:extLst>
      <p:ext uri="{BB962C8B-B14F-4D97-AF65-F5344CB8AC3E}">
        <p14:creationId xmlns:p14="http://schemas.microsoft.com/office/powerpoint/2010/main" xmlns="" val="154333116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marL="0" marR="0" algn="l">
              <a:spcBef>
                <a:spcPts val="0"/>
              </a:spcBef>
              <a:spcAft>
                <a:spcPts val="1000"/>
              </a:spcAft>
              <a:tabLst>
                <a:tab pos="6518275" algn="l"/>
              </a:tabLst>
            </a:pPr>
            <a:r>
              <a:rPr lang="en-US" b="1" dirty="0" smtClean="0"/>
              <a:t/>
            </a:r>
            <a:br>
              <a:rPr lang="en-US" b="1" dirty="0" smtClean="0"/>
            </a:br>
            <a:r>
              <a:rPr lang="en-US" b="1" dirty="0"/>
              <a:t/>
            </a:r>
            <a:br>
              <a:rPr lang="en-US" b="1" dirty="0"/>
            </a:br>
            <a:r>
              <a:rPr lang="en-US" b="1" dirty="0" smtClean="0"/>
              <a:t>     </a:t>
            </a:r>
            <a:br>
              <a:rPr lang="en-US" b="1" dirty="0" smtClean="0"/>
            </a:br>
            <a:r>
              <a:rPr lang="en-US" b="1" dirty="0" smtClean="0"/>
              <a:t>To oxygenate or not to oxygenate-</a:t>
            </a:r>
            <a:br>
              <a:rPr lang="en-US" b="1" dirty="0" smtClean="0"/>
            </a:br>
            <a:r>
              <a:rPr lang="en-US" b="1" dirty="0" smtClean="0"/>
              <a:t>                that is the question.</a:t>
            </a:r>
            <a:br>
              <a:rPr lang="en-US" b="1" dirty="0" smtClean="0"/>
            </a:br>
            <a:r>
              <a:rPr lang="en-US" sz="2700" dirty="0" smtClean="0"/>
              <a:t>Compensatory mechanisms may take 1-3 days  to achieve Mr. G’s new “normal” </a:t>
            </a:r>
            <a:r>
              <a:rPr lang="en-US" sz="2700" dirty="0" err="1" smtClean="0"/>
              <a:t>pH.</a:t>
            </a:r>
            <a:r>
              <a:rPr lang="en-US" sz="2700" dirty="0" smtClean="0"/>
              <a:t>  Patients with chronic </a:t>
            </a:r>
            <a:r>
              <a:rPr lang="en-US" sz="2700" dirty="0" err="1" smtClean="0"/>
              <a:t>hypercapnia</a:t>
            </a:r>
            <a:r>
              <a:rPr lang="en-US" sz="2700" dirty="0" smtClean="0"/>
              <a:t> no longer sense the need to increase ventilations because of the decreased sensitivity of the central chemoreceptors.  Peripheral chemoreceptors begin to “kick in” when the PO2 &lt;60mm Hg.  Therefore, if oxygen administration increases Mr. G’s PO2 level beyond his new “normal,” then his ventilatory drive may be depressed. </a:t>
            </a:r>
            <a:r>
              <a:rPr lang="en-US" sz="2700" dirty="0" smtClean="0">
                <a:solidFill>
                  <a:prstClr val="black"/>
                </a:solidFill>
              </a:rPr>
              <a:t>Similarly,</a:t>
            </a:r>
            <a:r>
              <a:rPr lang="en-US" sz="2700" dirty="0" smtClean="0"/>
              <a:t> it is the withdrawal of the oxygen after the exacerbation that must be a gradual process so as to avoid sudden shifts in </a:t>
            </a:r>
            <a:r>
              <a:rPr lang="en-US" sz="2700" dirty="0" err="1" smtClean="0"/>
              <a:t>pH.</a:t>
            </a:r>
            <a:r>
              <a:rPr lang="en-US" sz="2700" dirty="0" smtClean="0"/>
              <a:t>  A person who is </a:t>
            </a:r>
            <a:r>
              <a:rPr lang="en-US" sz="2700" dirty="0" err="1" smtClean="0"/>
              <a:t>dyspneic</a:t>
            </a:r>
            <a:r>
              <a:rPr lang="en-US" sz="2700" dirty="0" smtClean="0"/>
              <a:t> &amp; hypoxic should be given enough oxygen to meet their metabolic needs.</a:t>
            </a:r>
            <a:r>
              <a:rPr lang="en-US" sz="2700" dirty="0">
                <a:solidFill>
                  <a:prstClr val="black"/>
                </a:solidFill>
                <a:ea typeface="Calibri"/>
                <a:cs typeface="Times New Roman"/>
              </a:rPr>
              <a:t> </a:t>
            </a:r>
            <a:r>
              <a:rPr lang="en-US" sz="2700" dirty="0" smtClean="0">
                <a:solidFill>
                  <a:prstClr val="black"/>
                </a:solidFill>
                <a:ea typeface="Calibri"/>
                <a:cs typeface="Times New Roman"/>
              </a:rPr>
              <a:t>                        </a:t>
            </a:r>
            <a:br>
              <a:rPr lang="en-US" sz="2700" dirty="0" smtClean="0">
                <a:solidFill>
                  <a:prstClr val="black"/>
                </a:solidFill>
                <a:ea typeface="Calibri"/>
                <a:cs typeface="Times New Roman"/>
              </a:rPr>
            </a:br>
            <a:r>
              <a:rPr lang="en-US" sz="2700" dirty="0">
                <a:solidFill>
                  <a:prstClr val="black"/>
                </a:solidFill>
                <a:ea typeface="Calibri"/>
                <a:cs typeface="Times New Roman"/>
              </a:rPr>
              <a:t> </a:t>
            </a:r>
            <a:r>
              <a:rPr lang="en-US" sz="2700" dirty="0" smtClean="0">
                <a:solidFill>
                  <a:prstClr val="black"/>
                </a:solidFill>
                <a:ea typeface="Calibri"/>
                <a:cs typeface="Times New Roman"/>
              </a:rPr>
              <a:t>                                          </a:t>
            </a:r>
            <a:r>
              <a:rPr lang="en-US" sz="1100" dirty="0" smtClean="0">
                <a:solidFill>
                  <a:prstClr val="black"/>
                </a:solidFill>
                <a:ea typeface="Calibri"/>
                <a:cs typeface="Times New Roman"/>
              </a:rPr>
              <a:t>(Inspired Technologies</a:t>
            </a:r>
            <a:r>
              <a:rPr lang="en-US" sz="1100" dirty="0">
                <a:solidFill>
                  <a:prstClr val="black"/>
                </a:solidFill>
                <a:ea typeface="Calibri"/>
                <a:cs typeface="Times New Roman"/>
              </a:rPr>
              <a:t>, </a:t>
            </a:r>
            <a:r>
              <a:rPr lang="en-US" sz="1100" dirty="0" err="1">
                <a:solidFill>
                  <a:prstClr val="black"/>
                </a:solidFill>
                <a:ea typeface="Calibri"/>
                <a:cs typeface="Times New Roman"/>
              </a:rPr>
              <a:t>Inc</a:t>
            </a:r>
            <a:r>
              <a:rPr lang="en-US" sz="1100" dirty="0">
                <a:solidFill>
                  <a:prstClr val="black"/>
                </a:solidFill>
                <a:ea typeface="Calibri"/>
                <a:cs typeface="Times New Roman"/>
              </a:rPr>
              <a:t>, </a:t>
            </a:r>
            <a:r>
              <a:rPr lang="en-US" sz="1100" dirty="0" smtClean="0">
                <a:solidFill>
                  <a:prstClr val="black"/>
                </a:solidFill>
                <a:ea typeface="Calibri"/>
                <a:cs typeface="Times New Roman"/>
              </a:rPr>
              <a:t>2007)</a:t>
            </a:r>
            <a:r>
              <a:rPr lang="en-US" sz="1100" dirty="0">
                <a:solidFill>
                  <a:prstClr val="black"/>
                </a:solidFill>
                <a:ea typeface="Calibri"/>
                <a:cs typeface="Times New Roman"/>
              </a:rPr>
              <a:t/>
            </a:r>
            <a:br>
              <a:rPr lang="en-US" sz="1100" dirty="0">
                <a:solidFill>
                  <a:prstClr val="black"/>
                </a:solidFill>
                <a:ea typeface="Calibri"/>
                <a:cs typeface="Times New Roman"/>
              </a:rPr>
            </a:br>
            <a:r>
              <a:rPr lang="en-US" sz="1100" dirty="0" smtClean="0">
                <a:solidFill>
                  <a:prstClr val="black"/>
                </a:solidFill>
                <a:ea typeface="Calibri"/>
                <a:cs typeface="Times New Roman"/>
              </a:rPr>
              <a:t>                                                                                                                             </a:t>
            </a:r>
            <a:br>
              <a:rPr lang="en-US" sz="1100" dirty="0" smtClean="0">
                <a:solidFill>
                  <a:prstClr val="black"/>
                </a:solidFill>
                <a:ea typeface="Calibri"/>
                <a:cs typeface="Times New Roman"/>
              </a:rPr>
            </a:br>
            <a:r>
              <a:rPr lang="en-US" sz="1100" dirty="0">
                <a:solidFill>
                  <a:prstClr val="black"/>
                </a:solidFill>
                <a:ea typeface="Calibri"/>
                <a:cs typeface="Times New Roman"/>
              </a:rPr>
              <a:t> </a:t>
            </a:r>
            <a:r>
              <a:rPr lang="en-US" sz="1100" dirty="0" smtClean="0">
                <a:solidFill>
                  <a:prstClr val="black"/>
                </a:solidFill>
                <a:ea typeface="Calibri"/>
                <a:cs typeface="Times New Roman"/>
              </a:rPr>
              <a:t>                                                                                                              (</a:t>
            </a:r>
            <a:r>
              <a:rPr lang="en-US" sz="1100" dirty="0" err="1" smtClean="0">
                <a:solidFill>
                  <a:prstClr val="black"/>
                </a:solidFill>
                <a:ea typeface="Calibri"/>
                <a:cs typeface="Times New Roman"/>
              </a:rPr>
              <a:t>Porth</a:t>
            </a:r>
            <a:r>
              <a:rPr lang="en-US" sz="1100" dirty="0" smtClean="0">
                <a:solidFill>
                  <a:prstClr val="black"/>
                </a:solidFill>
                <a:ea typeface="Calibri"/>
                <a:cs typeface="Times New Roman"/>
              </a:rPr>
              <a:t>, 2009)</a:t>
            </a:r>
            <a:r>
              <a:rPr lang="en-US" dirty="0">
                <a:ea typeface="Calibri"/>
                <a:cs typeface="Times New Roman"/>
              </a:rPr>
              <a:t/>
            </a:r>
            <a:br>
              <a:rPr lang="en-US" dirty="0">
                <a:ea typeface="Calibri"/>
                <a:cs typeface="Times New Roman"/>
              </a:rPr>
            </a:br>
            <a:r>
              <a:rPr lang="en-US" b="1" dirty="0"/>
              <a:t/>
            </a:r>
            <a:br>
              <a:rPr lang="en-US" b="1" dirty="0"/>
            </a:br>
            <a:r>
              <a:rPr lang="en-US" b="1" dirty="0" smtClean="0"/>
              <a:t/>
            </a:r>
            <a:br>
              <a:rPr lang="en-US" b="1" dirty="0" smtClean="0"/>
            </a:br>
            <a:r>
              <a:rPr lang="en-US" b="1" dirty="0"/>
              <a:t/>
            </a:r>
            <a:br>
              <a:rPr lang="en-US" b="1" dirty="0"/>
            </a:br>
            <a:endParaRPr lang="en-US" b="1" dirty="0"/>
          </a:p>
        </p:txBody>
      </p:sp>
    </p:spTree>
    <p:extLst>
      <p:ext uri="{BB962C8B-B14F-4D97-AF65-F5344CB8AC3E}">
        <p14:creationId xmlns:p14="http://schemas.microsoft.com/office/powerpoint/2010/main" xmlns="" val="17288122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78362"/>
          </a:xfrm>
        </p:spPr>
        <p:txBody>
          <a:bodyPr>
            <a:normAutofit fontScale="90000"/>
          </a:bodyPr>
          <a:lstStyle/>
          <a:p>
            <a:pPr algn="l"/>
            <a:r>
              <a:rPr lang="en-US" b="1" dirty="0" smtClean="0"/>
              <a:t>                        Mr. G’s “normal”</a:t>
            </a:r>
            <a:br>
              <a:rPr lang="en-US" b="1" dirty="0" smtClean="0"/>
            </a:br>
            <a:r>
              <a:rPr lang="en-US" sz="3100" dirty="0" smtClean="0"/>
              <a:t>pH changes stimulate chemoreceptors that will change breathing rate &amp; depth.  COPD exacerbation induces Respiratory Acidosis initially and Mr. G’s pH will be _____.  He will attempt to adjust his pH by “blowing off” _____.  With chronic obstructive problems, O2 cannot reach alveoli (where O2 &amp; CO2 are exchanged), causing Mr. G to grow accustomed to CO2 retention. Renal compensatory mechanisms will attempt to normalize Mr. G’s pH in  his chronic respiratory acidotic state.</a:t>
            </a:r>
            <a:endParaRPr lang="en-US" sz="3100" dirty="0"/>
          </a:p>
        </p:txBody>
      </p:sp>
      <p:sp>
        <p:nvSpPr>
          <p:cNvPr id="3" name="Rectangle 2"/>
          <p:cNvSpPr/>
          <p:nvPr/>
        </p:nvSpPr>
        <p:spPr>
          <a:xfrm>
            <a:off x="533400" y="51054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kern="0" dirty="0" smtClean="0">
                <a:solidFill>
                  <a:sysClr val="window" lastClr="FFFFFF"/>
                </a:solidFill>
                <a:latin typeface="Calibri"/>
              </a:rPr>
              <a:t>Decreased</a:t>
            </a:r>
            <a:r>
              <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rPr>
              <a:t>; CO2</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rPr>
              <a:t>Yes! </a:t>
            </a:r>
            <a:r>
              <a:rPr lang="en-US" sz="1000" kern="0" dirty="0" smtClean="0">
                <a:solidFill>
                  <a:sysClr val="window" lastClr="FFFFFF"/>
                </a:solidFill>
                <a:latin typeface="Calibri"/>
              </a:rPr>
              <a:t>A low pH = acidosis..  Exhaling CO2 is the mechanism to raise pH!</a:t>
            </a:r>
            <a:endParaRPr kumimoji="0" lang="en-US" sz="1000" b="0" i="0" u="none" strike="noStrike" kern="0" cap="none" spc="0" normalizeH="0" baseline="0" noProof="0" dirty="0">
              <a:ln>
                <a:noFill/>
              </a:ln>
              <a:solidFill>
                <a:sysClr val="window" lastClr="FFFFFF"/>
              </a:solidFill>
              <a:effectLst/>
              <a:uLnTx/>
              <a:uFillTx/>
              <a:latin typeface="Calibri"/>
            </a:endParaRPr>
          </a:p>
        </p:txBody>
      </p:sp>
      <p:sp>
        <p:nvSpPr>
          <p:cNvPr id="4" name="Rectangle 3"/>
          <p:cNvSpPr/>
          <p:nvPr/>
        </p:nvSpPr>
        <p:spPr>
          <a:xfrm>
            <a:off x="3492500" y="51054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rPr>
              <a:t>Unchanged; steam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Lets think about</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this. His  chemoreceptors have already been stimulated by a change in </a:t>
            </a:r>
            <a:r>
              <a:rPr kumimoji="0" lang="en-US" sz="1000" b="0" i="0" u="none" strike="noStrike" kern="0" cap="none" spc="0" normalizeH="0" noProof="0" dirty="0" err="1" smtClean="0">
                <a:ln>
                  <a:noFill/>
                </a:ln>
                <a:solidFill>
                  <a:sysClr val="window" lastClr="FFFFFF"/>
                </a:solidFill>
                <a:effectLst/>
                <a:uLnTx/>
                <a:uFillTx/>
                <a:latin typeface="Calibri"/>
                <a:ea typeface="+mn-ea"/>
                <a:cs typeface="+mn-cs"/>
              </a:rPr>
              <a:t>pH.</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CO2 is exhaled &amp; H2O is retained.</a:t>
            </a:r>
            <a:endParaRPr kumimoji="0" lang="en-US" sz="10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 name="Rectangle 4"/>
          <p:cNvSpPr/>
          <p:nvPr/>
        </p:nvSpPr>
        <p:spPr>
          <a:xfrm>
            <a:off x="6305205" y="51054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rPr>
              <a:t>Increased; HCO3</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Nice</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try, but a</a:t>
            </a:r>
            <a:r>
              <a:rPr lang="en-US" sz="1000" kern="0" dirty="0" smtClean="0">
                <a:solidFill>
                  <a:sysClr val="window" lastClr="FFFFFF"/>
                </a:solidFill>
                <a:latin typeface="Calibri"/>
              </a:rPr>
              <a:t>n increased </a:t>
            </a:r>
            <a:r>
              <a:rPr kumimoji="0" lang="en-US" sz="1000" b="0" i="0" u="none" strike="noStrike" kern="0" cap="none" spc="0" normalizeH="0" noProof="0" dirty="0" err="1" smtClean="0">
                <a:ln>
                  <a:noFill/>
                </a:ln>
                <a:solidFill>
                  <a:sysClr val="window" lastClr="FFFFFF"/>
                </a:solidFill>
                <a:effectLst/>
                <a:uLnTx/>
                <a:uFillTx/>
                <a:latin typeface="Calibri"/>
                <a:ea typeface="+mn-ea"/>
                <a:cs typeface="+mn-cs"/>
              </a:rPr>
              <a:t>pH.</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a:t>
            </a:r>
            <a:r>
              <a:rPr kumimoji="0" lang="en-US" sz="1000" b="0" i="0" u="none" strike="noStrike" kern="0" cap="none" spc="0" normalizeH="0" noProof="0" dirty="0" err="1" smtClean="0">
                <a:ln>
                  <a:noFill/>
                </a:ln>
                <a:solidFill>
                  <a:sysClr val="window" lastClr="FFFFFF"/>
                </a:solidFill>
                <a:effectLst/>
                <a:uLnTx/>
                <a:uFillTx/>
                <a:latin typeface="Calibri"/>
                <a:ea typeface="+mn-ea"/>
                <a:cs typeface="+mn-cs"/>
              </a:rPr>
              <a:t>Alkylosis</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HCO3 is retained in the kidneys as an attempt to raise the </a:t>
            </a:r>
            <a:r>
              <a:rPr kumimoji="0" lang="en-US" sz="1000" b="0" i="0" u="none" strike="noStrike" kern="0" cap="none" spc="0" normalizeH="0" noProof="0" dirty="0" err="1" smtClean="0">
                <a:ln>
                  <a:noFill/>
                </a:ln>
                <a:solidFill>
                  <a:sysClr val="window" lastClr="FFFFFF"/>
                </a:solidFill>
                <a:effectLst/>
                <a:uLnTx/>
                <a:uFillTx/>
                <a:latin typeface="Calibri"/>
                <a:ea typeface="+mn-ea"/>
                <a:cs typeface="+mn-cs"/>
              </a:rPr>
              <a:t>pH.</a:t>
            </a: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 </a:t>
            </a:r>
            <a:endParaRPr kumimoji="0" lang="en-US" sz="1000" b="0" i="0" u="none" strike="noStrike" kern="0" cap="none" spc="0" normalizeH="0" baseline="0" noProof="0" dirty="0">
              <a:ln>
                <a:noFill/>
              </a:ln>
              <a:solidFill>
                <a:sysClr val="window" lastClr="FFFFFF"/>
              </a:solidFill>
              <a:effectLst/>
              <a:uLnTx/>
              <a:uFillTx/>
              <a:latin typeface="Calibri"/>
              <a:ea typeface="+mn-ea"/>
              <a:cs typeface="+mn-cs"/>
            </a:endParaRPr>
          </a:p>
        </p:txBody>
      </p:sp>
    </p:spTree>
    <p:extLst>
      <p:ext uri="{BB962C8B-B14F-4D97-AF65-F5344CB8AC3E}">
        <p14:creationId xmlns:p14="http://schemas.microsoft.com/office/powerpoint/2010/main" xmlns="" val="644831814"/>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5"/>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normAutofit/>
          </a:bodyPr>
          <a:lstStyle/>
          <a:p>
            <a:r>
              <a:rPr lang="en-US" b="1" dirty="0" smtClean="0"/>
              <a:t>Oxygenation</a:t>
            </a:r>
            <a:br>
              <a:rPr lang="en-US" b="1" dirty="0" smtClean="0"/>
            </a:br>
            <a:r>
              <a:rPr lang="en-US" sz="2800" dirty="0" smtClean="0"/>
              <a:t/>
            </a:r>
            <a:br>
              <a:rPr lang="en-US" sz="2800" dirty="0" smtClean="0"/>
            </a:br>
            <a:r>
              <a:rPr lang="en-US" sz="2800" dirty="0" smtClean="0"/>
              <a:t>Why are current guidelines for oxygen therapy to maintain O2 saturations between 90-92% and not above 95%?</a:t>
            </a:r>
            <a:r>
              <a:rPr lang="en-US" dirty="0" smtClean="0"/>
              <a:t/>
            </a:r>
            <a:br>
              <a:rPr lang="en-US" dirty="0" smtClean="0"/>
            </a:br>
            <a:endParaRPr lang="en-US" dirty="0"/>
          </a:p>
        </p:txBody>
      </p:sp>
      <p:sp>
        <p:nvSpPr>
          <p:cNvPr id="3" name="Rectangle 2"/>
          <p:cNvSpPr/>
          <p:nvPr/>
        </p:nvSpPr>
        <p:spPr>
          <a:xfrm>
            <a:off x="533400" y="45720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Patients with COPD will never reach 95%.</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This is not true. If</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administering 100% oxygen by a mask, it is often possible to get this patient above 95%, but it isn’t the best practice.</a:t>
            </a: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 </a:t>
            </a:r>
            <a:endParaRPr kumimoji="0" lang="en-US" sz="10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4" name="Rectangle 3"/>
          <p:cNvSpPr/>
          <p:nvPr/>
        </p:nvSpPr>
        <p:spPr>
          <a:xfrm>
            <a:off x="3505200" y="45720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A normal pH associated with a low PO2 but an</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elevated CO2</a:t>
            </a: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 is typical of chronic </a:t>
            </a:r>
            <a:r>
              <a:rPr kumimoji="0" lang="en-US" sz="1000" b="0" i="0" u="none" strike="noStrike" kern="0" cap="none" spc="0" normalizeH="0" baseline="0" noProof="0" dirty="0" err="1" smtClean="0">
                <a:ln>
                  <a:noFill/>
                </a:ln>
                <a:solidFill>
                  <a:sysClr val="window" lastClr="FFFFFF"/>
                </a:solidFill>
                <a:effectLst/>
                <a:uLnTx/>
                <a:uFillTx/>
                <a:latin typeface="Calibri"/>
                <a:ea typeface="+mn-ea"/>
                <a:cs typeface="+mn-cs"/>
              </a:rPr>
              <a:t>hypercapnia</a:t>
            </a: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rPr>
              <a:t>This is true. Compensation in respiratory acidosis   can take place &amp; patients become </a:t>
            </a:r>
            <a:r>
              <a:rPr kumimoji="0" lang="en-US" sz="1000" b="0" i="0" u="none" strike="noStrike" kern="0" cap="none" spc="0" normalizeH="0" baseline="0" noProof="0" dirty="0" smtClean="0">
                <a:ln>
                  <a:noFill/>
                </a:ln>
                <a:solidFill>
                  <a:sysClr val="window" lastClr="FFFFFF"/>
                </a:solidFill>
                <a:effectLst/>
                <a:uLnTx/>
                <a:uFillTx/>
                <a:latin typeface="Calibri"/>
                <a:hlinkClick r:id="rId3"/>
              </a:rPr>
              <a:t>chronic CO2 retainers</a:t>
            </a:r>
            <a:r>
              <a:rPr kumimoji="0" lang="en-US" sz="1000" b="0" i="0" u="none" strike="noStrike" kern="0" cap="none" spc="0" normalizeH="0" baseline="0" noProof="0" dirty="0" smtClean="0">
                <a:ln>
                  <a:noFill/>
                </a:ln>
                <a:solidFill>
                  <a:sysClr val="window" lastClr="FFFFFF"/>
                </a:solidFill>
                <a:effectLst/>
                <a:uLnTx/>
                <a:uFillTx/>
                <a:latin typeface="Calibri"/>
              </a:rPr>
              <a:t>. However, adequate oxygenation should be a </a:t>
            </a:r>
            <a:r>
              <a:rPr lang="en-US" sz="1000" kern="0" dirty="0" smtClean="0">
                <a:solidFill>
                  <a:sysClr val="window" lastClr="FFFFFF"/>
                </a:solidFill>
                <a:latin typeface="Calibri"/>
              </a:rPr>
              <a:t>a primary concern.</a:t>
            </a:r>
            <a:r>
              <a:rPr kumimoji="0" lang="en-US" sz="1000" b="0" i="0" u="none" strike="noStrike" kern="0" cap="none" spc="0" normalizeH="0" baseline="0" noProof="0" dirty="0" smtClean="0">
                <a:ln>
                  <a:noFill/>
                </a:ln>
                <a:solidFill>
                  <a:sysClr val="window" lastClr="FFFFFF"/>
                </a:solidFill>
                <a:effectLst/>
                <a:uLnTx/>
                <a:uFillTx/>
                <a:latin typeface="Calibri"/>
              </a:rPr>
              <a:t> </a:t>
            </a:r>
            <a:endParaRPr kumimoji="0" lang="en-US" sz="1000" b="0" i="0" u="none" strike="noStrike" kern="0" cap="none" spc="0" normalizeH="0" baseline="0" noProof="0" dirty="0">
              <a:ln>
                <a:noFill/>
              </a:ln>
              <a:solidFill>
                <a:sysClr val="window" lastClr="FFFFFF"/>
              </a:solidFill>
              <a:effectLst/>
              <a:uLnTx/>
              <a:uFillTx/>
              <a:latin typeface="Calibri"/>
            </a:endParaRPr>
          </a:p>
        </p:txBody>
      </p:sp>
      <p:sp>
        <p:nvSpPr>
          <p:cNvPr id="5" name="Rectangle 4"/>
          <p:cNvSpPr/>
          <p:nvPr/>
        </p:nvSpPr>
        <p:spPr>
          <a:xfrm>
            <a:off x="6400800" y="45720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Mr. G will become oxygen dependent for life if we keep his</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saturations at 95%</a:t>
            </a: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kern="0" dirty="0" smtClean="0">
              <a:solidFill>
                <a:sysClr val="window" lastClr="FFFFFF"/>
              </a:solidFill>
              <a:latin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US" sz="1000" kern="0" dirty="0" smtClean="0">
                <a:solidFill>
                  <a:sysClr val="window" lastClr="FFFFFF"/>
                </a:solidFill>
                <a:latin typeface="Calibri"/>
              </a:rPr>
              <a:t>Oxygenating him won’t cause O2 dependency, however,</a:t>
            </a:r>
            <a:r>
              <a:rPr kumimoji="0" lang="en-US" sz="1000" b="0" i="0" u="none" strike="noStrike" kern="0" cap="none" spc="0" normalizeH="0" noProof="0" dirty="0" smtClean="0">
                <a:ln>
                  <a:noFill/>
                </a:ln>
                <a:solidFill>
                  <a:sysClr val="window" lastClr="FFFFFF"/>
                </a:solidFill>
                <a:effectLst/>
                <a:uLnTx/>
                <a:uFillTx/>
                <a:latin typeface="Calibri"/>
              </a:rPr>
              <a:t> Mr. G </a:t>
            </a:r>
            <a:r>
              <a:rPr lang="en-US" sz="1000" kern="0" dirty="0" smtClean="0">
                <a:solidFill>
                  <a:sysClr val="window" lastClr="FFFFFF"/>
                </a:solidFill>
                <a:latin typeface="Calibri"/>
              </a:rPr>
              <a:t>has developed a new “normal.”  High flow</a:t>
            </a:r>
            <a:r>
              <a:rPr kumimoji="0" lang="en-US" sz="1000" b="0" i="0" u="none" strike="noStrike" kern="0" cap="none" spc="0" normalizeH="0" noProof="0" dirty="0" smtClean="0">
                <a:ln>
                  <a:noFill/>
                </a:ln>
                <a:solidFill>
                  <a:sysClr val="window" lastClr="FFFFFF"/>
                </a:solidFill>
                <a:effectLst/>
                <a:uLnTx/>
                <a:uFillTx/>
                <a:latin typeface="Calibri"/>
              </a:rPr>
              <a:t> oxygen can cause a paradoxical exacerbation </a:t>
            </a:r>
            <a:r>
              <a:rPr lang="en-US" sz="1000" kern="0" dirty="0" smtClean="0">
                <a:solidFill>
                  <a:sysClr val="window" lastClr="FFFFFF"/>
                </a:solidFill>
                <a:latin typeface="Calibri"/>
              </a:rPr>
              <a:t>in the patient who has developed compensatory mechanisms.</a:t>
            </a:r>
            <a:r>
              <a:rPr kumimoji="0" lang="en-US" sz="1000" b="0" i="0" u="none" strike="noStrike" kern="0" cap="none" spc="0" normalizeH="0" baseline="0" noProof="0" dirty="0" smtClean="0">
                <a:ln>
                  <a:noFill/>
                </a:ln>
                <a:solidFill>
                  <a:sysClr val="window" lastClr="FFFFFF"/>
                </a:solidFill>
                <a:effectLst/>
                <a:uLnTx/>
                <a:uFillTx/>
                <a:latin typeface="Calibri"/>
              </a:rPr>
              <a:t> </a:t>
            </a:r>
            <a:endParaRPr kumimoji="0" lang="en-US" sz="1000" b="0" i="0" u="none" strike="noStrike" kern="0" cap="none" spc="0" normalizeH="0" baseline="0" noProof="0" dirty="0">
              <a:ln>
                <a:noFill/>
              </a:ln>
              <a:solidFill>
                <a:sysClr val="window" lastClr="FFFFFF"/>
              </a:solidFill>
              <a:effectLst/>
              <a:uLnTx/>
              <a:uFillTx/>
              <a:latin typeface="Calibri"/>
            </a:endParaRPr>
          </a:p>
        </p:txBody>
      </p:sp>
      <p:sp>
        <p:nvSpPr>
          <p:cNvPr id="6" name="Rectangle 5"/>
          <p:cNvSpPr/>
          <p:nvPr/>
        </p:nvSpPr>
        <p:spPr>
          <a:xfrm>
            <a:off x="2133600" y="3064285"/>
            <a:ext cx="5257800" cy="410882"/>
          </a:xfrm>
          <a:prstGeom prst="rect">
            <a:avLst/>
          </a:prstGeom>
        </p:spPr>
        <p:txBody>
          <a:bodyPr wrap="square">
            <a:spAutoFit/>
          </a:bodyPr>
          <a:lstStyle/>
          <a:p>
            <a:pPr>
              <a:lnSpc>
                <a:spcPct val="115000"/>
              </a:lnSpc>
              <a:spcAft>
                <a:spcPts val="1000"/>
              </a:spcAft>
            </a:pPr>
            <a:r>
              <a:rPr lang="en-US" dirty="0">
                <a:ea typeface="Calibri"/>
                <a:cs typeface="Times New Roman"/>
              </a:rPr>
              <a:t> </a:t>
            </a:r>
            <a:r>
              <a:rPr lang="en-US" sz="1400" dirty="0">
                <a:latin typeface="+mj-lt"/>
                <a:ea typeface="Calibri"/>
                <a:cs typeface="Times New Roman"/>
              </a:rPr>
              <a:t>(</a:t>
            </a:r>
            <a:r>
              <a:rPr lang="en-US" sz="1400" dirty="0" smtClean="0">
                <a:latin typeface="+mj-lt"/>
                <a:ea typeface="Calibri"/>
                <a:cs typeface="Times New Roman"/>
              </a:rPr>
              <a:t>Global </a:t>
            </a:r>
            <a:r>
              <a:rPr lang="en-US" sz="1400" dirty="0">
                <a:latin typeface="+mj-lt"/>
                <a:ea typeface="Calibri"/>
                <a:cs typeface="Times New Roman"/>
              </a:rPr>
              <a:t>Initiative for Chronic Obstructive Lung Disease, </a:t>
            </a:r>
            <a:r>
              <a:rPr lang="en-US" sz="1400" dirty="0" err="1">
                <a:latin typeface="+mj-lt"/>
                <a:ea typeface="Calibri"/>
                <a:cs typeface="Times New Roman"/>
              </a:rPr>
              <a:t>Inc</a:t>
            </a:r>
            <a:r>
              <a:rPr lang="en-US" sz="1400" dirty="0">
                <a:latin typeface="+mj-lt"/>
                <a:ea typeface="Calibri"/>
                <a:cs typeface="Times New Roman"/>
              </a:rPr>
              <a:t>, 2011)</a:t>
            </a:r>
          </a:p>
        </p:txBody>
      </p:sp>
    </p:spTree>
    <p:extLst>
      <p:ext uri="{BB962C8B-B14F-4D97-AF65-F5344CB8AC3E}">
        <p14:creationId xmlns:p14="http://schemas.microsoft.com/office/powerpoint/2010/main" xmlns="" val="2359862910"/>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nextCondLst>
                <p:cond evt="onClick" delay="0">
                  <p:tgtEl>
                    <p:spTgt spid="3"/>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nextCondLst>
                <p:cond evt="onClick" delay="0">
                  <p:tgtEl>
                    <p:spTgt spid="4"/>
                  </p:tgtEl>
                </p:cond>
              </p:nextCondLst>
            </p:seq>
            <p:seq concurrent="1" nextAc="seek">
              <p:cTn id="12" restart="whenNotActive" fill="hold" evtFilter="cancelBubble" nodeType="interactiveSeq">
                <p:stCondLst>
                  <p:cond evt="onClick" delay="0">
                    <p:tgtEl>
                      <p:spTgt spid="5"/>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63962"/>
          </a:xfrm>
        </p:spPr>
        <p:txBody>
          <a:bodyPr>
            <a:normAutofit/>
          </a:bodyPr>
          <a:lstStyle/>
          <a:p>
            <a:r>
              <a:rPr lang="en-US" b="1" dirty="0" smtClean="0"/>
              <a:t>An Ounce of Prevention</a:t>
            </a:r>
            <a:br>
              <a:rPr lang="en-US" b="1" dirty="0" smtClean="0"/>
            </a:br>
            <a:r>
              <a:rPr lang="en-US" b="1" dirty="0" smtClean="0"/>
              <a:t/>
            </a:r>
            <a:br>
              <a:rPr lang="en-US" b="1" dirty="0" smtClean="0"/>
            </a:br>
            <a:r>
              <a:rPr lang="en-US" sz="2800" dirty="0" smtClean="0"/>
              <a:t>After recovery, the FNP encourages Mr. G to get the flu &amp; pneumonia vaccines.  Why is this an important preventative measure for Mr. G?</a:t>
            </a:r>
            <a:r>
              <a:rPr lang="en-US" sz="3100" dirty="0" smtClean="0"/>
              <a:t/>
            </a:r>
            <a:br>
              <a:rPr lang="en-US" sz="3100" dirty="0" smtClean="0"/>
            </a:br>
            <a:endParaRPr lang="en-US" sz="3100" dirty="0"/>
          </a:p>
        </p:txBody>
      </p:sp>
      <p:sp>
        <p:nvSpPr>
          <p:cNvPr id="4" name="Rectangle 3"/>
          <p:cNvSpPr/>
          <p:nvPr/>
        </p:nvSpPr>
        <p:spPr>
          <a:xfrm>
            <a:off x="3200400" y="44196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It is required by law</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This isn’t true.</a:t>
            </a:r>
            <a:r>
              <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rPr>
              <a:t> </a:t>
            </a: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 name="Rectangle 4"/>
          <p:cNvSpPr/>
          <p:nvPr/>
        </p:nvSpPr>
        <p:spPr>
          <a:xfrm>
            <a:off x="6096000" y="44196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Vaccines  can prevent COPD.</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000" kern="0" dirty="0">
              <a:solidFill>
                <a:sysClr val="window" lastClr="FFFFFF"/>
              </a:solidFill>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smtClean="0">
                <a:solidFill>
                  <a:sysClr val="window" lastClr="FFFFFF"/>
                </a:solidFill>
                <a:latin typeface="Calibri"/>
              </a:rPr>
              <a:t>That would be nice but vaccines can only build the immune response to infections that will exacerbate COPD.</a:t>
            </a:r>
            <a:r>
              <a:rPr lang="en-US" sz="1000" kern="0" dirty="0">
                <a:solidFill>
                  <a:sysClr val="window" lastClr="FFFFFF"/>
                </a:solidFill>
                <a:latin typeface="Calibri"/>
              </a:rPr>
              <a:t> </a:t>
            </a:r>
            <a:r>
              <a:rPr lang="en-US" sz="1000" kern="0" dirty="0" smtClean="0">
                <a:solidFill>
                  <a:sysClr val="window" lastClr="FFFFFF"/>
                </a:solidFill>
                <a:latin typeface="Calibri"/>
              </a:rPr>
              <a:t> Several </a:t>
            </a:r>
            <a:r>
              <a:rPr lang="en-US" sz="1000" kern="0" dirty="0" smtClean="0">
                <a:solidFill>
                  <a:sysClr val="window" lastClr="FFFFFF"/>
                </a:solidFill>
                <a:latin typeface="Calibri"/>
                <a:hlinkClick r:id="rId2"/>
              </a:rPr>
              <a:t>bacterial lung infections</a:t>
            </a:r>
            <a:r>
              <a:rPr lang="en-US" sz="1000" kern="0" dirty="0" smtClean="0">
                <a:solidFill>
                  <a:sysClr val="window" lastClr="FFFFFF"/>
                </a:solidFill>
                <a:latin typeface="Calibri"/>
              </a:rPr>
              <a:t>   can be </a:t>
            </a:r>
            <a:r>
              <a:rPr lang="en-US" sz="1000" kern="0" dirty="0">
                <a:solidFill>
                  <a:sysClr val="window" lastClr="FFFFFF"/>
                </a:solidFill>
                <a:latin typeface="Calibri"/>
              </a:rPr>
              <a:t> </a:t>
            </a:r>
            <a:r>
              <a:rPr lang="en-US" sz="1000" kern="0" dirty="0" smtClean="0">
                <a:solidFill>
                  <a:sysClr val="window" lastClr="FFFFFF"/>
                </a:solidFill>
                <a:latin typeface="Calibri"/>
              </a:rPr>
              <a:t>prevented by the pneumococcal vaccines.(Hunter &amp; King, 2001)</a:t>
            </a:r>
            <a:endParaRPr kumimoji="0" lang="en-US" sz="1000" b="0" i="0" u="none" strike="noStrike" kern="0" cap="none" spc="0" normalizeH="0" baseline="0" noProof="0" dirty="0">
              <a:ln>
                <a:noFill/>
              </a:ln>
              <a:solidFill>
                <a:sysClr val="window" lastClr="FFFFFF"/>
              </a:solidFill>
              <a:effectLst/>
              <a:uLnTx/>
              <a:uFillTx/>
              <a:latin typeface="Calibri"/>
            </a:endParaRPr>
          </a:p>
        </p:txBody>
      </p:sp>
      <p:sp>
        <p:nvSpPr>
          <p:cNvPr id="6" name="Rectangle 5"/>
          <p:cNvSpPr/>
          <p:nvPr/>
        </p:nvSpPr>
        <p:spPr>
          <a:xfrm>
            <a:off x="381000" y="44196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Lung infections cause an inflammatory response, thereby creating more mucous &amp; air flow resistance.</a:t>
            </a:r>
          </a:p>
          <a:p>
            <a:pPr algn="ctr"/>
            <a:endParaRPr lang="en-US" sz="2400" dirty="0"/>
          </a:p>
          <a:p>
            <a:pPr algn="ctr"/>
            <a:r>
              <a:rPr lang="en-US" sz="1000" dirty="0" smtClean="0"/>
              <a:t>Exactly right! </a:t>
            </a:r>
            <a:endParaRPr lang="en-US" sz="1000" dirty="0"/>
          </a:p>
        </p:txBody>
      </p:sp>
    </p:spTree>
    <p:extLst>
      <p:ext uri="{BB962C8B-B14F-4D97-AF65-F5344CB8AC3E}">
        <p14:creationId xmlns:p14="http://schemas.microsoft.com/office/powerpoint/2010/main" xmlns="" val="1274247780"/>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nextCondLst>
                <p:cond evt="onClick" delay="0">
                  <p:tgtEl>
                    <p:spTgt spid="4"/>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6"/>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You should know…</a:t>
            </a:r>
            <a:endParaRPr lang="en-US" b="1" dirty="0"/>
          </a:p>
        </p:txBody>
      </p:sp>
      <p:sp>
        <p:nvSpPr>
          <p:cNvPr id="3" name="Rectangle 2"/>
          <p:cNvSpPr/>
          <p:nvPr/>
        </p:nvSpPr>
        <p:spPr>
          <a:xfrm>
            <a:off x="685800" y="1828800"/>
            <a:ext cx="7848600" cy="2893100"/>
          </a:xfrm>
          <a:prstGeom prst="rect">
            <a:avLst/>
          </a:prstGeom>
        </p:spPr>
        <p:txBody>
          <a:bodyPr wrap="square">
            <a:spAutoFit/>
          </a:bodyPr>
          <a:lstStyle/>
          <a:p>
            <a:pPr marL="457200" indent="-457200">
              <a:buFont typeface="Arial" pitchFamily="34" charset="0"/>
              <a:buChar char="•"/>
            </a:pPr>
            <a:r>
              <a:rPr lang="en-US" sz="2800" dirty="0" err="1" smtClean="0">
                <a:solidFill>
                  <a:prstClr val="black"/>
                </a:solidFill>
                <a:ea typeface="+mj-ea"/>
                <a:cs typeface="+mj-cs"/>
              </a:rPr>
              <a:t>Hypercapnia</a:t>
            </a:r>
            <a:r>
              <a:rPr lang="en-US" sz="2800" dirty="0" smtClean="0">
                <a:solidFill>
                  <a:prstClr val="black"/>
                </a:solidFill>
                <a:ea typeface="+mj-ea"/>
                <a:cs typeface="+mj-cs"/>
              </a:rPr>
              <a:t> as a normal state in the patient with COPD exacerbation. </a:t>
            </a:r>
            <a:r>
              <a:rPr lang="en-US" sz="1400" dirty="0" smtClean="0">
                <a:solidFill>
                  <a:prstClr val="black"/>
                </a:solidFill>
                <a:ea typeface="+mj-ea"/>
                <a:cs typeface="+mj-cs"/>
                <a:hlinkClick r:id="rId3" action="ppaction://hlinksldjump"/>
              </a:rPr>
              <a:t>(slide 12)</a:t>
            </a:r>
            <a:endParaRPr lang="en-US" sz="1400" dirty="0" smtClean="0">
              <a:solidFill>
                <a:prstClr val="black"/>
              </a:solidFill>
              <a:ea typeface="+mj-ea"/>
              <a:cs typeface="+mj-cs"/>
            </a:endParaRPr>
          </a:p>
          <a:p>
            <a:pPr marL="457200" indent="-457200">
              <a:buFont typeface="Arial" pitchFamily="34" charset="0"/>
              <a:buChar char="•"/>
            </a:pPr>
            <a:r>
              <a:rPr lang="en-US" sz="2800" dirty="0" smtClean="0">
                <a:solidFill>
                  <a:prstClr val="black"/>
                </a:solidFill>
                <a:ea typeface="+mj-ea"/>
                <a:cs typeface="+mj-cs"/>
              </a:rPr>
              <a:t>Common treatments of COPD. </a:t>
            </a:r>
            <a:r>
              <a:rPr lang="en-US" sz="1400" dirty="0" smtClean="0">
                <a:solidFill>
                  <a:prstClr val="black"/>
                </a:solidFill>
                <a:ea typeface="+mj-ea"/>
                <a:cs typeface="+mj-cs"/>
                <a:hlinkClick r:id="rId4" action="ppaction://hlinksldjump"/>
              </a:rPr>
              <a:t>(slide 10)</a:t>
            </a:r>
            <a:endParaRPr lang="en-US" sz="1400" dirty="0" smtClean="0">
              <a:solidFill>
                <a:prstClr val="black"/>
              </a:solidFill>
              <a:ea typeface="+mj-ea"/>
              <a:cs typeface="+mj-cs"/>
            </a:endParaRPr>
          </a:p>
          <a:p>
            <a:pPr marL="457200" indent="-457200">
              <a:buFont typeface="Arial" pitchFamily="34" charset="0"/>
              <a:buChar char="•"/>
            </a:pPr>
            <a:r>
              <a:rPr lang="en-US" sz="2800" dirty="0" smtClean="0">
                <a:solidFill>
                  <a:prstClr val="black"/>
                </a:solidFill>
                <a:ea typeface="+mj-ea"/>
                <a:cs typeface="+mj-cs"/>
              </a:rPr>
              <a:t>Careful considerations when oxygenating a patient with COPD. </a:t>
            </a:r>
            <a:r>
              <a:rPr lang="en-US" sz="1400" dirty="0" smtClean="0">
                <a:solidFill>
                  <a:prstClr val="black"/>
                </a:solidFill>
                <a:ea typeface="+mj-ea"/>
                <a:cs typeface="+mj-cs"/>
                <a:hlinkClick r:id="rId5" action="ppaction://hlinksldjump"/>
              </a:rPr>
              <a:t>(slide 13)</a:t>
            </a:r>
            <a:endParaRPr lang="en-US" sz="1400" dirty="0" smtClean="0">
              <a:solidFill>
                <a:prstClr val="black"/>
              </a:solidFill>
              <a:ea typeface="+mj-ea"/>
              <a:cs typeface="+mj-cs"/>
            </a:endParaRPr>
          </a:p>
          <a:p>
            <a:pPr marL="457200" indent="-457200">
              <a:buFont typeface="Arial" pitchFamily="34" charset="0"/>
              <a:buChar char="•"/>
            </a:pPr>
            <a:r>
              <a:rPr lang="en-US" sz="2800" dirty="0" smtClean="0">
                <a:solidFill>
                  <a:prstClr val="black"/>
                </a:solidFill>
                <a:ea typeface="+mj-ea"/>
                <a:cs typeface="+mj-cs"/>
              </a:rPr>
              <a:t>Strategies to prevent COPD exacerbations. </a:t>
            </a:r>
            <a:r>
              <a:rPr lang="en-US" sz="1400" dirty="0" smtClean="0">
                <a:solidFill>
                  <a:prstClr val="black"/>
                </a:solidFill>
                <a:ea typeface="+mj-ea"/>
                <a:cs typeface="+mj-cs"/>
                <a:hlinkClick r:id="rId6" action="ppaction://hlinksldjump"/>
              </a:rPr>
              <a:t>(slide 16)</a:t>
            </a:r>
            <a:r>
              <a:rPr lang="en-US" sz="1400" dirty="0">
                <a:solidFill>
                  <a:prstClr val="black"/>
                </a:solidFill>
                <a:ea typeface="+mj-ea"/>
                <a:cs typeface="+mj-cs"/>
              </a:rPr>
              <a:t/>
            </a:r>
            <a:br>
              <a:rPr lang="en-US" sz="1400" dirty="0">
                <a:solidFill>
                  <a:prstClr val="black"/>
                </a:solidFill>
                <a:ea typeface="+mj-ea"/>
                <a:cs typeface="+mj-cs"/>
              </a:rPr>
            </a:br>
            <a:endParaRPr lang="en-US" sz="1400" dirty="0"/>
          </a:p>
        </p:txBody>
      </p:sp>
    </p:spTree>
    <p:extLst>
      <p:ext uri="{BB962C8B-B14F-4D97-AF65-F5344CB8AC3E}">
        <p14:creationId xmlns:p14="http://schemas.microsoft.com/office/powerpoint/2010/main" xmlns="" val="23962828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Literature Cited</a:t>
            </a:r>
            <a:endParaRPr lang="en-US" sz="4000"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marL="0" marR="0" indent="0">
              <a:lnSpc>
                <a:spcPct val="115000"/>
              </a:lnSpc>
              <a:spcBef>
                <a:spcPts val="0"/>
              </a:spcBef>
              <a:spcAft>
                <a:spcPts val="1000"/>
              </a:spcAft>
              <a:buNone/>
            </a:pPr>
            <a:r>
              <a:rPr lang="en-US" sz="1600" dirty="0">
                <a:ea typeface="Calibri"/>
                <a:cs typeface="Times New Roman"/>
              </a:rPr>
              <a:t>(</a:t>
            </a:r>
            <a:r>
              <a:rPr lang="en-US" sz="1600" dirty="0" err="1">
                <a:ea typeface="Calibri"/>
                <a:cs typeface="Times New Roman"/>
              </a:rPr>
              <a:t>n.d.</a:t>
            </a:r>
            <a:r>
              <a:rPr lang="en-US" sz="1600" dirty="0">
                <a:ea typeface="Calibri"/>
                <a:cs typeface="Times New Roman"/>
              </a:rPr>
              <a:t>). Retrieved March 5, 2012, from All About Pharmacy and Drugs: </a:t>
            </a:r>
            <a:r>
              <a:rPr lang="en-US" sz="1600" b="1" u="sng" dirty="0">
                <a:solidFill>
                  <a:schemeClr val="accent1"/>
                </a:solidFill>
                <a:ea typeface="Calibri"/>
                <a:cs typeface="Times New Roman"/>
              </a:rPr>
              <a:t>http://www.pharmacy-and-drugs.com/illnessessimages/copd.jpg</a:t>
            </a:r>
          </a:p>
          <a:p>
            <a:pPr marL="0" lvl="0" indent="0">
              <a:lnSpc>
                <a:spcPct val="115000"/>
              </a:lnSpc>
              <a:spcBef>
                <a:spcPts val="0"/>
              </a:spcBef>
              <a:spcAft>
                <a:spcPts val="1000"/>
              </a:spcAft>
              <a:buNone/>
            </a:pPr>
            <a:r>
              <a:rPr lang="en-US" sz="1600" dirty="0" err="1" smtClean="0">
                <a:solidFill>
                  <a:prstClr val="black"/>
                </a:solidFill>
                <a:ea typeface="Calibri"/>
                <a:cs typeface="Times New Roman"/>
              </a:rPr>
              <a:t>Atsma</a:t>
            </a:r>
            <a:r>
              <a:rPr lang="en-US" sz="1600" dirty="0" smtClean="0">
                <a:solidFill>
                  <a:prstClr val="black"/>
                </a:solidFill>
                <a:ea typeface="Calibri"/>
                <a:cs typeface="Times New Roman"/>
              </a:rPr>
              <a:t> PhD, B. The </a:t>
            </a:r>
            <a:r>
              <a:rPr lang="en-US" sz="1600" dirty="0">
                <a:solidFill>
                  <a:prstClr val="black"/>
                </a:solidFill>
                <a:ea typeface="Calibri"/>
                <a:cs typeface="Times New Roman"/>
              </a:rPr>
              <a:t>Respiratory System. (2009).  Retrieved March 31, 2012. </a:t>
            </a:r>
            <a:r>
              <a:rPr lang="en-US" sz="1600" b="1" u="sng" dirty="0">
                <a:solidFill>
                  <a:srgbClr val="4F81BD"/>
                </a:solidFill>
                <a:ea typeface="Calibri"/>
                <a:cs typeface="Times New Roman"/>
                <a:hlinkClick r:id="rId2"/>
              </a:rPr>
              <a:t>http://faculty.ucc.edu/biology-atsma/misc/resp102.htm</a:t>
            </a:r>
            <a:endParaRPr lang="en-US" sz="1600" b="1" u="sng" dirty="0">
              <a:solidFill>
                <a:srgbClr val="4F81BD"/>
              </a:solidFill>
              <a:ea typeface="Calibri"/>
              <a:cs typeface="Times New Roman"/>
            </a:endParaRPr>
          </a:p>
          <a:p>
            <a:pPr marL="0" marR="0" indent="0">
              <a:lnSpc>
                <a:spcPct val="115000"/>
              </a:lnSpc>
              <a:spcBef>
                <a:spcPts val="0"/>
              </a:spcBef>
              <a:spcAft>
                <a:spcPts val="1000"/>
              </a:spcAft>
              <a:buNone/>
            </a:pPr>
            <a:r>
              <a:rPr lang="en-US" sz="1600" i="1" dirty="0" smtClean="0">
                <a:ea typeface="Calibri"/>
                <a:cs typeface="Times New Roman"/>
              </a:rPr>
              <a:t>The </a:t>
            </a:r>
            <a:r>
              <a:rPr lang="en-US" sz="1600" i="1" dirty="0">
                <a:ea typeface="Calibri"/>
                <a:cs typeface="Times New Roman"/>
              </a:rPr>
              <a:t>Daily Sign Out.</a:t>
            </a:r>
            <a:r>
              <a:rPr lang="en-US" sz="1600" dirty="0">
                <a:ea typeface="Calibri"/>
                <a:cs typeface="Times New Roman"/>
              </a:rPr>
              <a:t> (2009, December 3). </a:t>
            </a:r>
            <a:r>
              <a:rPr lang="en-US" sz="1600" dirty="0" smtClean="0">
                <a:ea typeface="Calibri"/>
                <a:cs typeface="Times New Roman"/>
              </a:rPr>
              <a:t>Pink puffer versus blue bloater. Retrieved </a:t>
            </a:r>
            <a:r>
              <a:rPr lang="en-US" sz="1600" dirty="0">
                <a:ea typeface="Calibri"/>
                <a:cs typeface="Times New Roman"/>
              </a:rPr>
              <a:t>February 21, 2012, from </a:t>
            </a:r>
            <a:r>
              <a:rPr lang="en-US" sz="1600" dirty="0">
                <a:ea typeface="Calibri"/>
                <a:cs typeface="Times New Roman"/>
                <a:hlinkClick r:id="rId3"/>
              </a:rPr>
              <a:t>http://</a:t>
            </a:r>
            <a:r>
              <a:rPr lang="en-US" sz="1600" dirty="0" smtClean="0">
                <a:ea typeface="Calibri"/>
                <a:cs typeface="Times New Roman"/>
                <a:hlinkClick r:id="rId3"/>
              </a:rPr>
              <a:t>pathlabmed.typepad.com/surgical_pathology_and_la/2009/12/pink-puffer-versus-blue-bloater.html</a:t>
            </a:r>
            <a:endParaRPr lang="en-US" sz="1600" dirty="0" smtClean="0">
              <a:ea typeface="Calibri"/>
              <a:cs typeface="Times New Roman"/>
            </a:endParaRPr>
          </a:p>
          <a:p>
            <a:pPr marL="0" lvl="0" indent="0">
              <a:lnSpc>
                <a:spcPct val="115000"/>
              </a:lnSpc>
              <a:spcBef>
                <a:spcPts val="0"/>
              </a:spcBef>
              <a:spcAft>
                <a:spcPts val="1000"/>
              </a:spcAft>
              <a:buNone/>
            </a:pPr>
            <a:r>
              <a:rPr lang="en-US" sz="1600" dirty="0" err="1">
                <a:solidFill>
                  <a:prstClr val="black"/>
                </a:solidFill>
                <a:ea typeface="Calibri"/>
                <a:cs typeface="Times New Roman"/>
              </a:rPr>
              <a:t>Diwan</a:t>
            </a:r>
            <a:r>
              <a:rPr lang="en-US" sz="1600" dirty="0">
                <a:solidFill>
                  <a:prstClr val="black"/>
                </a:solidFill>
                <a:ea typeface="Calibri"/>
                <a:cs typeface="Times New Roman"/>
              </a:rPr>
              <a:t>, P. (2007, November 16). Retrieved March 5, 2012, from </a:t>
            </a:r>
            <a:r>
              <a:rPr lang="en-US" sz="1600" dirty="0" err="1">
                <a:solidFill>
                  <a:prstClr val="black"/>
                </a:solidFill>
                <a:ea typeface="Calibri"/>
                <a:cs typeface="Times New Roman"/>
              </a:rPr>
              <a:t>TopNews</a:t>
            </a:r>
            <a:r>
              <a:rPr lang="en-US" sz="1600" dirty="0">
                <a:solidFill>
                  <a:prstClr val="black"/>
                </a:solidFill>
                <a:ea typeface="Calibri"/>
                <a:cs typeface="Times New Roman"/>
              </a:rPr>
              <a:t>: </a:t>
            </a:r>
            <a:r>
              <a:rPr lang="en-US" sz="1600" b="1" u="sng" dirty="0">
                <a:solidFill>
                  <a:srgbClr val="4F81BD"/>
                </a:solidFill>
                <a:ea typeface="Calibri"/>
                <a:cs typeface="Times New Roman"/>
              </a:rPr>
              <a:t>http://www.topnews.in/files/healthy-vs-copd.jpg</a:t>
            </a:r>
          </a:p>
          <a:p>
            <a:pPr marL="0" marR="0" indent="0">
              <a:lnSpc>
                <a:spcPct val="115000"/>
              </a:lnSpc>
              <a:spcBef>
                <a:spcPts val="0"/>
              </a:spcBef>
              <a:spcAft>
                <a:spcPts val="1000"/>
              </a:spcAft>
              <a:buNone/>
            </a:pPr>
            <a:r>
              <a:rPr lang="en-US" sz="1600" i="1" dirty="0" smtClean="0">
                <a:ea typeface="Calibri"/>
                <a:cs typeface="Times New Roman"/>
              </a:rPr>
              <a:t>genome.gov</a:t>
            </a:r>
            <a:r>
              <a:rPr lang="en-US" sz="1600" dirty="0">
                <a:ea typeface="Calibri"/>
                <a:cs typeface="Times New Roman"/>
              </a:rPr>
              <a:t>. (2012, January 4). </a:t>
            </a:r>
            <a:r>
              <a:rPr lang="en-US" sz="1600" dirty="0" smtClean="0">
                <a:ea typeface="Calibri"/>
                <a:cs typeface="Times New Roman"/>
              </a:rPr>
              <a:t>Learning about alpha-1 </a:t>
            </a:r>
            <a:r>
              <a:rPr lang="en-US" sz="1600" dirty="0" err="1" smtClean="0">
                <a:ea typeface="Calibri"/>
                <a:cs typeface="Times New Roman"/>
              </a:rPr>
              <a:t>antytripsin</a:t>
            </a:r>
            <a:r>
              <a:rPr lang="en-US" sz="1600" dirty="0" smtClean="0">
                <a:ea typeface="Calibri"/>
                <a:cs typeface="Times New Roman"/>
              </a:rPr>
              <a:t> deficiency (AATD). Retrieved </a:t>
            </a:r>
            <a:r>
              <a:rPr lang="en-US" sz="1600" dirty="0">
                <a:ea typeface="Calibri"/>
                <a:cs typeface="Times New Roman"/>
              </a:rPr>
              <a:t>February 12, 2012, from National Human Genome Research Institute: </a:t>
            </a:r>
            <a:r>
              <a:rPr lang="en-US" sz="1600" b="1" u="sng" dirty="0">
                <a:solidFill>
                  <a:schemeClr val="accent1"/>
                </a:solidFill>
                <a:ea typeface="Calibri"/>
                <a:cs typeface="Times New Roman"/>
              </a:rPr>
              <a:t>http://www.genome.gov/19518992</a:t>
            </a:r>
          </a:p>
          <a:p>
            <a:pPr marL="0" marR="0" indent="0">
              <a:lnSpc>
                <a:spcPct val="115000"/>
              </a:lnSpc>
              <a:spcBef>
                <a:spcPts val="0"/>
              </a:spcBef>
              <a:spcAft>
                <a:spcPts val="1000"/>
              </a:spcAft>
              <a:buNone/>
            </a:pPr>
            <a:r>
              <a:rPr lang="en-US" sz="1600" dirty="0" smtClean="0">
                <a:ea typeface="Calibri"/>
                <a:cs typeface="Times New Roman"/>
              </a:rPr>
              <a:t>Global </a:t>
            </a:r>
            <a:r>
              <a:rPr lang="en-US" sz="1600" dirty="0">
                <a:ea typeface="Calibri"/>
                <a:cs typeface="Times New Roman"/>
              </a:rPr>
              <a:t>Initiative for Chronic Obstructive Lung Disease, Inc. (2011). </a:t>
            </a:r>
            <a:r>
              <a:rPr lang="en-US" sz="1600" i="1" dirty="0">
                <a:ea typeface="Calibri"/>
                <a:cs typeface="Times New Roman"/>
              </a:rPr>
              <a:t>Global Initiative for Chronic </a:t>
            </a:r>
            <a:r>
              <a:rPr lang="en-US" sz="1600" i="1" dirty="0" smtClean="0">
                <a:ea typeface="Calibri"/>
                <a:cs typeface="Times New Roman"/>
              </a:rPr>
              <a:t>Obstructive </a:t>
            </a:r>
            <a:r>
              <a:rPr lang="en-US" sz="1600" i="1" dirty="0">
                <a:ea typeface="Calibri"/>
                <a:cs typeface="Times New Roman"/>
              </a:rPr>
              <a:t>Lung Disease.</a:t>
            </a:r>
            <a:r>
              <a:rPr lang="en-US" sz="1600" dirty="0">
                <a:ea typeface="Calibri"/>
                <a:cs typeface="Times New Roman"/>
              </a:rPr>
              <a:t> Retrieved February 27, 2012, from www.goldcopd.org: </a:t>
            </a:r>
            <a:r>
              <a:rPr lang="en-US" sz="1600" dirty="0">
                <a:solidFill>
                  <a:schemeClr val="accent1"/>
                </a:solidFill>
                <a:ea typeface="Calibri"/>
                <a:cs typeface="Times New Roman"/>
                <a:hlinkClick r:id="rId4"/>
              </a:rPr>
              <a:t>http://</a:t>
            </a:r>
            <a:r>
              <a:rPr lang="en-US" sz="1600" dirty="0" smtClean="0">
                <a:solidFill>
                  <a:schemeClr val="accent1"/>
                </a:solidFill>
                <a:ea typeface="Calibri"/>
                <a:cs typeface="Times New Roman"/>
                <a:hlinkClick r:id="rId4"/>
              </a:rPr>
              <a:t>www.goldcopd.org/guidelines-pocket-guide-to-copd-diagnosis.html</a:t>
            </a:r>
            <a:endParaRPr lang="en-US" sz="1600" dirty="0" smtClean="0">
              <a:solidFill>
                <a:schemeClr val="accent1"/>
              </a:solidFill>
              <a:ea typeface="Calibri"/>
              <a:cs typeface="Times New Roman"/>
            </a:endParaRPr>
          </a:p>
          <a:p>
            <a:pPr marL="0" marR="0" indent="0">
              <a:lnSpc>
                <a:spcPct val="115000"/>
              </a:lnSpc>
              <a:spcBef>
                <a:spcPts val="0"/>
              </a:spcBef>
              <a:spcAft>
                <a:spcPts val="1000"/>
              </a:spcAft>
              <a:buNone/>
            </a:pPr>
            <a:r>
              <a:rPr lang="en-US" sz="1600" b="1" u="sng" dirty="0" smtClean="0">
                <a:solidFill>
                  <a:schemeClr val="accent1"/>
                </a:solidFill>
                <a:hlinkClick r:id="rId5"/>
              </a:rPr>
              <a:t>http</a:t>
            </a:r>
            <a:r>
              <a:rPr lang="en-US" sz="1600" b="1" u="sng" dirty="0">
                <a:solidFill>
                  <a:schemeClr val="accent1"/>
                </a:solidFill>
                <a:hlinkClick r:id="rId5"/>
              </a:rPr>
              <a:t>://</a:t>
            </a:r>
            <a:r>
              <a:rPr lang="en-US" sz="1600" b="1" u="sng" dirty="0" smtClean="0">
                <a:solidFill>
                  <a:schemeClr val="accent1"/>
                </a:solidFill>
                <a:hlinkClick r:id="rId5"/>
              </a:rPr>
              <a:t>humanisamiracle.imanisiteler.com/6_clip_image018.jpg</a:t>
            </a:r>
            <a:endParaRPr lang="en-US" sz="1600" b="1" u="sng" dirty="0" smtClean="0">
              <a:solidFill>
                <a:schemeClr val="accent1"/>
              </a:solidFill>
            </a:endParaRPr>
          </a:p>
          <a:p>
            <a:pPr marL="0" lvl="0" indent="0">
              <a:lnSpc>
                <a:spcPct val="115000"/>
              </a:lnSpc>
              <a:spcBef>
                <a:spcPts val="0"/>
              </a:spcBef>
              <a:spcAft>
                <a:spcPts val="1000"/>
              </a:spcAft>
              <a:buNone/>
            </a:pPr>
            <a:r>
              <a:rPr lang="en-US" sz="1600" dirty="0">
                <a:solidFill>
                  <a:prstClr val="black"/>
                </a:solidFill>
                <a:ea typeface="Calibri"/>
                <a:cs typeface="Times New Roman"/>
              </a:rPr>
              <a:t>Hunter, M., &amp; King, D. (2001, August 15). COPD Management of Acute Exacerbation and Chronic Stable Disease. </a:t>
            </a:r>
            <a:r>
              <a:rPr lang="en-US" sz="1600" i="1" dirty="0">
                <a:solidFill>
                  <a:prstClr val="black"/>
                </a:solidFill>
                <a:ea typeface="Calibri"/>
                <a:cs typeface="Times New Roman"/>
              </a:rPr>
              <a:t>American Family Physician, 64</a:t>
            </a:r>
            <a:r>
              <a:rPr lang="en-US" sz="1600" dirty="0">
                <a:solidFill>
                  <a:prstClr val="black"/>
                </a:solidFill>
                <a:ea typeface="Calibri"/>
                <a:cs typeface="Times New Roman"/>
              </a:rPr>
              <a:t>(4), 603-613. Retrieved from </a:t>
            </a:r>
            <a:r>
              <a:rPr lang="en-US" sz="1600" b="1" u="sng" dirty="0">
                <a:solidFill>
                  <a:srgbClr val="4F81BD"/>
                </a:solidFill>
                <a:ea typeface="Calibri"/>
                <a:cs typeface="Times New Roman"/>
              </a:rPr>
              <a:t>http://www.aafp.org/afp/2001/0815/p603.html</a:t>
            </a:r>
            <a:endParaRPr lang="en-US" sz="1600" dirty="0">
              <a:solidFill>
                <a:prstClr val="black"/>
              </a:solidFill>
              <a:ea typeface="Calibri"/>
              <a:cs typeface="Times New Roman"/>
            </a:endParaRPr>
          </a:p>
          <a:p>
            <a:pPr marL="0" marR="0" indent="0">
              <a:lnSpc>
                <a:spcPct val="115000"/>
              </a:lnSpc>
              <a:spcBef>
                <a:spcPts val="0"/>
              </a:spcBef>
              <a:spcAft>
                <a:spcPts val="1000"/>
              </a:spcAft>
              <a:buNone/>
            </a:pPr>
            <a:r>
              <a:rPr lang="en-US" sz="1600" dirty="0" smtClean="0">
                <a:ea typeface="Calibri"/>
                <a:cs typeface="Times New Roman"/>
              </a:rPr>
              <a:t>Inspired </a:t>
            </a:r>
            <a:r>
              <a:rPr lang="en-US" sz="1600" dirty="0">
                <a:ea typeface="Calibri"/>
                <a:cs typeface="Times New Roman"/>
              </a:rPr>
              <a:t>Technologies, Inc. (2007, November). Retrieved February 18, 2012, from </a:t>
            </a:r>
            <a:r>
              <a:rPr lang="en-US" sz="1600" dirty="0">
                <a:ea typeface="Calibri"/>
                <a:cs typeface="Times New Roman"/>
                <a:hlinkClick r:id="rId6"/>
              </a:rPr>
              <a:t>http://www.google.com/search?sourceid=navclient&amp;aq=4&amp;oq=co2+&amp;</a:t>
            </a:r>
            <a:r>
              <a:rPr lang="en-US" sz="1600" dirty="0" smtClean="0">
                <a:ea typeface="Calibri"/>
                <a:cs typeface="Times New Roman"/>
                <a:hlinkClick r:id="rId6"/>
              </a:rPr>
              <a:t>ie=UTF-8&amp;rlz=1T4SKPT_enUS450US450&amp;q=co2+retention+in+copd&amp;gs_upl=0l0l0l10268lllllllllll0&amp;aqi=g4s1</a:t>
            </a:r>
            <a:endParaRPr lang="en-US" sz="1600" dirty="0" smtClean="0">
              <a:ea typeface="Calibri"/>
              <a:cs typeface="Times New Roman"/>
            </a:endParaRPr>
          </a:p>
          <a:p>
            <a:pPr marL="0" marR="0" indent="0">
              <a:lnSpc>
                <a:spcPct val="115000"/>
              </a:lnSpc>
              <a:spcBef>
                <a:spcPts val="0"/>
              </a:spcBef>
              <a:spcAft>
                <a:spcPts val="1000"/>
              </a:spcAft>
              <a:buNone/>
            </a:pPr>
            <a:r>
              <a:rPr lang="en-US" sz="1600" dirty="0" err="1" smtClean="0">
                <a:ea typeface="Calibri"/>
                <a:cs typeface="Times New Roman"/>
              </a:rPr>
              <a:t>Mosenifar</a:t>
            </a:r>
            <a:r>
              <a:rPr lang="en-US" sz="1600" dirty="0" smtClean="0">
                <a:ea typeface="Calibri"/>
                <a:cs typeface="Times New Roman"/>
              </a:rPr>
              <a:t> </a:t>
            </a:r>
            <a:r>
              <a:rPr lang="en-US" sz="1600" dirty="0">
                <a:ea typeface="Calibri"/>
                <a:cs typeface="Times New Roman"/>
              </a:rPr>
              <a:t>MD, Z. (2011, October 10). </a:t>
            </a:r>
            <a:r>
              <a:rPr lang="en-US" sz="1600" dirty="0" smtClean="0">
                <a:ea typeface="Calibri"/>
                <a:cs typeface="Times New Roman"/>
              </a:rPr>
              <a:t>Chronic obstructive </a:t>
            </a:r>
            <a:r>
              <a:rPr lang="en-US" sz="1600" dirty="0">
                <a:ea typeface="Calibri"/>
                <a:cs typeface="Times New Roman"/>
              </a:rPr>
              <a:t>p</a:t>
            </a:r>
            <a:r>
              <a:rPr lang="en-US" sz="1600" dirty="0" smtClean="0">
                <a:ea typeface="Calibri"/>
                <a:cs typeface="Times New Roman"/>
              </a:rPr>
              <a:t>ulmonary </a:t>
            </a:r>
            <a:r>
              <a:rPr lang="en-US" sz="1600" dirty="0">
                <a:ea typeface="Calibri"/>
                <a:cs typeface="Times New Roman"/>
              </a:rPr>
              <a:t>d</a:t>
            </a:r>
            <a:r>
              <a:rPr lang="en-US" sz="1600" dirty="0" smtClean="0">
                <a:ea typeface="Calibri"/>
                <a:cs typeface="Times New Roman"/>
              </a:rPr>
              <a:t>isease workup.  Retrieved </a:t>
            </a:r>
            <a:r>
              <a:rPr lang="en-US" sz="1600" dirty="0">
                <a:ea typeface="Calibri"/>
                <a:cs typeface="Times New Roman"/>
              </a:rPr>
              <a:t>March 17, 2012, from WebMD: http://</a:t>
            </a:r>
            <a:r>
              <a:rPr lang="en-US" sz="1600" dirty="0" smtClean="0">
                <a:ea typeface="Calibri"/>
                <a:cs typeface="Times New Roman"/>
              </a:rPr>
              <a:t>emedicine.medscape.com/article/297664-workup#aw2aab6b5b2</a:t>
            </a:r>
            <a:endParaRPr lang="en-US" sz="1600" dirty="0">
              <a:ea typeface="Calibri"/>
              <a:cs typeface="Times New Roman"/>
            </a:endParaRPr>
          </a:p>
          <a:p>
            <a:pPr marL="0" marR="0" indent="0">
              <a:lnSpc>
                <a:spcPct val="115000"/>
              </a:lnSpc>
              <a:spcBef>
                <a:spcPts val="0"/>
              </a:spcBef>
              <a:spcAft>
                <a:spcPts val="1000"/>
              </a:spcAft>
              <a:buNone/>
            </a:pPr>
            <a:r>
              <a:rPr lang="en-US" sz="1600" dirty="0" err="1">
                <a:ea typeface="Calibri"/>
                <a:cs typeface="Times New Roman"/>
              </a:rPr>
              <a:t>Porth</a:t>
            </a:r>
            <a:r>
              <a:rPr lang="en-US" sz="1600" dirty="0">
                <a:ea typeface="Calibri"/>
                <a:cs typeface="Times New Roman"/>
              </a:rPr>
              <a:t>, C. &amp;. </a:t>
            </a:r>
            <a:r>
              <a:rPr lang="en-US" sz="1600" dirty="0" err="1" smtClean="0">
                <a:ea typeface="Calibri"/>
                <a:cs typeface="Times New Roman"/>
              </a:rPr>
              <a:t>Matfin</a:t>
            </a:r>
            <a:r>
              <a:rPr lang="en-US" sz="1600" dirty="0" smtClean="0">
                <a:ea typeface="Calibri"/>
                <a:cs typeface="Times New Roman"/>
              </a:rPr>
              <a:t>, G. (2009</a:t>
            </a:r>
            <a:r>
              <a:rPr lang="en-US" sz="1600" dirty="0">
                <a:ea typeface="Calibri"/>
                <a:cs typeface="Times New Roman"/>
              </a:rPr>
              <a:t>). Pathophysiology: Concepts of altered health. Philadelphia: Lippincott, Williams &amp; Wilkins.</a:t>
            </a:r>
          </a:p>
          <a:p>
            <a:pPr marL="0" marR="0" indent="0">
              <a:lnSpc>
                <a:spcPct val="115000"/>
              </a:lnSpc>
              <a:spcBef>
                <a:spcPts val="0"/>
              </a:spcBef>
              <a:spcAft>
                <a:spcPts val="1000"/>
              </a:spcAft>
              <a:buNone/>
            </a:pPr>
            <a:r>
              <a:rPr lang="en-US" sz="1600" dirty="0">
                <a:ea typeface="Calibri"/>
                <a:cs typeface="Times New Roman"/>
              </a:rPr>
              <a:t>Quinn, A. D., &amp; </a:t>
            </a:r>
            <a:r>
              <a:rPr lang="en-US" sz="1600" dirty="0" err="1">
                <a:ea typeface="Calibri"/>
                <a:cs typeface="Times New Roman"/>
              </a:rPr>
              <a:t>Sinert</a:t>
            </a:r>
            <a:r>
              <a:rPr lang="en-US" sz="1600" dirty="0">
                <a:ea typeface="Calibri"/>
                <a:cs typeface="Times New Roman"/>
              </a:rPr>
              <a:t>, R. </a:t>
            </a:r>
            <a:r>
              <a:rPr lang="en-US" sz="1600" dirty="0" smtClean="0">
                <a:ea typeface="Calibri"/>
                <a:cs typeface="Times New Roman"/>
              </a:rPr>
              <a:t>(2009 November 13). </a:t>
            </a:r>
            <a:r>
              <a:rPr lang="en-US" sz="1600" i="1" dirty="0" err="1">
                <a:ea typeface="Calibri"/>
                <a:cs typeface="Times New Roman"/>
              </a:rPr>
              <a:t>emedicine</a:t>
            </a:r>
            <a:r>
              <a:rPr lang="en-US" sz="1600" i="1" dirty="0">
                <a:ea typeface="Calibri"/>
                <a:cs typeface="Times New Roman"/>
              </a:rPr>
              <a:t>.</a:t>
            </a:r>
            <a:r>
              <a:rPr lang="en-US" sz="1600" dirty="0">
                <a:ea typeface="Calibri"/>
                <a:cs typeface="Times New Roman"/>
              </a:rPr>
              <a:t> (E. M. </a:t>
            </a:r>
            <a:r>
              <a:rPr lang="en-US" sz="1600" dirty="0" err="1">
                <a:ea typeface="Calibri"/>
                <a:cs typeface="Times New Roman"/>
              </a:rPr>
              <a:t>Schraga</a:t>
            </a:r>
            <a:r>
              <a:rPr lang="en-US" sz="1600" dirty="0">
                <a:ea typeface="Calibri"/>
                <a:cs typeface="Times New Roman"/>
              </a:rPr>
              <a:t>, Ed.) </a:t>
            </a:r>
            <a:r>
              <a:rPr lang="en-US" sz="1600" dirty="0" smtClean="0">
                <a:ea typeface="Calibri"/>
                <a:cs typeface="Times New Roman"/>
              </a:rPr>
              <a:t>Metabolic acidosis in emergency medicine.  Retrieved </a:t>
            </a:r>
            <a:r>
              <a:rPr lang="en-US" sz="1600" dirty="0">
                <a:ea typeface="Calibri"/>
                <a:cs typeface="Times New Roman"/>
              </a:rPr>
              <a:t>February 24, 2012, from Medscape: http://emedicine.medscape.com/article/768268-overview#a0104</a:t>
            </a:r>
          </a:p>
          <a:p>
            <a:pPr marL="0" indent="0">
              <a:buNone/>
            </a:pPr>
            <a:endParaRPr lang="en-US" sz="2000" dirty="0">
              <a:latin typeface="+mj-lt"/>
            </a:endParaRPr>
          </a:p>
        </p:txBody>
      </p:sp>
    </p:spTree>
    <p:extLst>
      <p:ext uri="{BB962C8B-B14F-4D97-AF65-F5344CB8AC3E}">
        <p14:creationId xmlns:p14="http://schemas.microsoft.com/office/powerpoint/2010/main" xmlns="" val="387866834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solidFill>
                  <a:prstClr val="black"/>
                </a:solidFill>
              </a:rPr>
              <a:t>Mr. G presents to the emergency </a:t>
            </a:r>
            <a:r>
              <a:rPr lang="en-US" sz="4000" b="1" dirty="0" smtClean="0">
                <a:solidFill>
                  <a:prstClr val="black"/>
                </a:solidFill>
              </a:rPr>
              <a:t>room:</a:t>
            </a:r>
            <a:endParaRPr lang="en-US" b="1" dirty="0"/>
          </a:p>
        </p:txBody>
      </p:sp>
      <p:sp>
        <p:nvSpPr>
          <p:cNvPr id="3" name="Content Placeholder 2"/>
          <p:cNvSpPr>
            <a:spLocks noGrp="1"/>
          </p:cNvSpPr>
          <p:nvPr>
            <p:ph idx="1"/>
          </p:nvPr>
        </p:nvSpPr>
        <p:spPr>
          <a:xfrm>
            <a:off x="1600200" y="1524000"/>
            <a:ext cx="5791200" cy="4525963"/>
          </a:xfrm>
        </p:spPr>
        <p:txBody>
          <a:bodyPr/>
          <a:lstStyle/>
          <a:p>
            <a:pPr marL="0" lvl="0" indent="0">
              <a:buNone/>
            </a:pPr>
            <a:r>
              <a:rPr lang="en-US" sz="2800" dirty="0">
                <a:solidFill>
                  <a:prstClr val="black"/>
                </a:solidFill>
              </a:rPr>
              <a:t>Mr. </a:t>
            </a:r>
            <a:r>
              <a:rPr lang="en-US" sz="2800" dirty="0" smtClean="0">
                <a:solidFill>
                  <a:prstClr val="black"/>
                </a:solidFill>
              </a:rPr>
              <a:t>G </a:t>
            </a:r>
            <a:r>
              <a:rPr lang="en-US" sz="2800" dirty="0">
                <a:solidFill>
                  <a:prstClr val="black"/>
                </a:solidFill>
              </a:rPr>
              <a:t>is a </a:t>
            </a:r>
            <a:r>
              <a:rPr lang="en-US" sz="2800" dirty="0" smtClean="0">
                <a:solidFill>
                  <a:prstClr val="black"/>
                </a:solidFill>
              </a:rPr>
              <a:t>64 year old, </a:t>
            </a:r>
            <a:r>
              <a:rPr lang="en-US" sz="2800" dirty="0">
                <a:solidFill>
                  <a:prstClr val="black"/>
                </a:solidFill>
              </a:rPr>
              <a:t>barrel-chested man who smokes </a:t>
            </a:r>
            <a:r>
              <a:rPr lang="en-US" sz="2800" dirty="0" smtClean="0">
                <a:solidFill>
                  <a:prstClr val="black"/>
                </a:solidFill>
              </a:rPr>
              <a:t>1 pack </a:t>
            </a:r>
            <a:r>
              <a:rPr lang="en-US" sz="2800" dirty="0">
                <a:solidFill>
                  <a:prstClr val="black"/>
                </a:solidFill>
              </a:rPr>
              <a:t>of cigarettes a day.  He is </a:t>
            </a:r>
            <a:r>
              <a:rPr lang="en-US" sz="2800" dirty="0" smtClean="0">
                <a:solidFill>
                  <a:prstClr val="black"/>
                </a:solidFill>
              </a:rPr>
              <a:t>short of breath </a:t>
            </a:r>
            <a:r>
              <a:rPr lang="en-US" sz="2800" dirty="0">
                <a:solidFill>
                  <a:prstClr val="black"/>
                </a:solidFill>
              </a:rPr>
              <a:t>and </a:t>
            </a:r>
            <a:r>
              <a:rPr lang="en-US" sz="2800" dirty="0" err="1">
                <a:solidFill>
                  <a:prstClr val="black"/>
                </a:solidFill>
              </a:rPr>
              <a:t>tachypneic</a:t>
            </a:r>
            <a:r>
              <a:rPr lang="en-US" sz="2800" dirty="0">
                <a:solidFill>
                  <a:prstClr val="black"/>
                </a:solidFill>
              </a:rPr>
              <a:t> with a productive cough.  He is using </a:t>
            </a:r>
            <a:r>
              <a:rPr lang="en-US" sz="2800" dirty="0" smtClean="0">
                <a:solidFill>
                  <a:prstClr val="black"/>
                </a:solidFill>
              </a:rPr>
              <a:t>home </a:t>
            </a:r>
            <a:r>
              <a:rPr lang="en-US" sz="2800" dirty="0">
                <a:solidFill>
                  <a:prstClr val="black"/>
                </a:solidFill>
              </a:rPr>
              <a:t>oxygen at 2 liters per nasal cannula.  He recently ran out of his bronchodilators.  He has a history of COPD. His </a:t>
            </a:r>
            <a:r>
              <a:rPr lang="en-US" sz="2800" dirty="0" smtClean="0">
                <a:solidFill>
                  <a:prstClr val="black"/>
                </a:solidFill>
              </a:rPr>
              <a:t>O2 saturations </a:t>
            </a:r>
            <a:r>
              <a:rPr lang="en-US" sz="2800" dirty="0">
                <a:solidFill>
                  <a:prstClr val="black"/>
                </a:solidFill>
              </a:rPr>
              <a:t>are 88% on </a:t>
            </a:r>
            <a:r>
              <a:rPr lang="en-US" sz="2800" dirty="0" smtClean="0">
                <a:solidFill>
                  <a:prstClr val="black"/>
                </a:solidFill>
              </a:rPr>
              <a:t>room air.</a:t>
            </a:r>
            <a:endParaRPr lang="en-US" sz="2800" dirty="0">
              <a:solidFill>
                <a:prstClr val="black"/>
              </a:solidFill>
            </a:endParaRPr>
          </a:p>
          <a:p>
            <a:endParaRPr lang="en-US" dirty="0"/>
          </a:p>
        </p:txBody>
      </p:sp>
    </p:spTree>
    <p:extLst>
      <p:ext uri="{BB962C8B-B14F-4D97-AF65-F5344CB8AC3E}">
        <p14:creationId xmlns:p14="http://schemas.microsoft.com/office/powerpoint/2010/main" xmlns="" val="405920207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dirty="0" smtClean="0"/>
              <a:t>The learner will know:</a:t>
            </a:r>
            <a:endParaRPr lang="en-US" b="1" dirty="0"/>
          </a:p>
        </p:txBody>
      </p:sp>
      <p:sp>
        <p:nvSpPr>
          <p:cNvPr id="3" name="Content Placeholder 2"/>
          <p:cNvSpPr>
            <a:spLocks noGrp="1"/>
          </p:cNvSpPr>
          <p:nvPr>
            <p:ph idx="1"/>
          </p:nvPr>
        </p:nvSpPr>
        <p:spPr>
          <a:xfrm>
            <a:off x="457200" y="2057399"/>
            <a:ext cx="8229600" cy="3352801"/>
          </a:xfrm>
        </p:spPr>
        <p:txBody>
          <a:bodyPr>
            <a:noAutofit/>
          </a:bodyPr>
          <a:lstStyle/>
          <a:p>
            <a:r>
              <a:rPr lang="en-US" sz="2800" dirty="0" smtClean="0"/>
              <a:t>Causes of COPD.</a:t>
            </a:r>
          </a:p>
          <a:p>
            <a:r>
              <a:rPr lang="en-US" sz="2800" dirty="0" smtClean="0"/>
              <a:t>What compensatory mechanisms look like in Chronic COPD.</a:t>
            </a:r>
          </a:p>
          <a:p>
            <a:r>
              <a:rPr lang="en-US" sz="2800" dirty="0" smtClean="0"/>
              <a:t>Why oxygenating the CO2 retainer is done cautiously.</a:t>
            </a:r>
          </a:p>
          <a:p>
            <a:r>
              <a:rPr lang="en-US" sz="2800" dirty="0" smtClean="0"/>
              <a:t>Preventative measures to advise the patient with COPD.</a:t>
            </a:r>
            <a:endParaRPr lang="en-US" sz="2800" dirty="0"/>
          </a:p>
        </p:txBody>
      </p:sp>
    </p:spTree>
    <p:extLst>
      <p:ext uri="{BB962C8B-B14F-4D97-AF65-F5344CB8AC3E}">
        <p14:creationId xmlns:p14="http://schemas.microsoft.com/office/powerpoint/2010/main" xmlns="" val="20024046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prstClr val="black"/>
                </a:solidFill>
              </a:rPr>
              <a:t>Causes:</a:t>
            </a:r>
            <a:endParaRPr lang="en-US" b="1" dirty="0"/>
          </a:p>
        </p:txBody>
      </p:sp>
      <mc:AlternateContent xmlns:mc="http://schemas.openxmlformats.org/markup-compatibility/2006">
        <mc:Choice xmlns:a14="http://schemas.microsoft.com/office/drawing/2010/main" xmlns="" Requires="a14">
          <p:sp>
            <p:nvSpPr>
              <p:cNvPr id="3" name="Content Placeholder 2"/>
              <p:cNvSpPr txBox="1">
                <a:spLocks/>
              </p:cNvSpPr>
              <p:nvPr/>
            </p:nvSpPr>
            <p:spPr>
              <a:xfrm>
                <a:off x="381000" y="1524000"/>
                <a:ext cx="8229600" cy="4495801"/>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Progressive, recurrent airflow obstruction of pulmonary airways </a:t>
                </a:r>
                <a:r>
                  <a:rPr lang="en-US" dirty="0" smtClean="0">
                    <a:solidFill>
                      <a:sysClr val="windowText" lastClr="000000"/>
                    </a:solidFill>
                    <a:latin typeface="Calibri"/>
                  </a:rPr>
                  <a:t>causing decreased </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O2 intake &amp;  CO2 retention</a:t>
                </a:r>
                <a:r>
                  <a:rPr lang="en-US" dirty="0" smtClean="0">
                    <a:solidFill>
                      <a:sysClr val="windowText" lastClr="000000"/>
                    </a:solidFill>
                    <a:latin typeface="Calibri"/>
                  </a:rPr>
                  <a:t>.</a:t>
                </a:r>
                <a:endPar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smtClean="0">
                    <a:solidFill>
                      <a:sysClr val="windowText" lastClr="000000"/>
                    </a:solidFill>
                    <a:latin typeface="Calibri"/>
                  </a:rPr>
                  <a:t>Repeated</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 inflammatory response to noxious gases/particles (smoking indicated in 90% of cases).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Host and environmental factors exist (i.e. chronic bronchitis, emphysema and 2</a:t>
                </a:r>
                <a:r>
                  <a:rPr kumimoji="0" lang="en-US" sz="3200" b="0" i="0" u="none" strike="noStrike" kern="1200" cap="none" spc="0" normalizeH="0" baseline="30000" noProof="0" dirty="0" smtClean="0">
                    <a:ln>
                      <a:noFill/>
                    </a:ln>
                    <a:solidFill>
                      <a:sysClr val="windowText" lastClr="000000"/>
                    </a:solidFill>
                    <a:effectLst/>
                    <a:uLnTx/>
                    <a:uFillTx/>
                    <a:latin typeface="Calibri"/>
                    <a:ea typeface="+mn-ea"/>
                    <a:cs typeface="+mn-cs"/>
                  </a:rPr>
                  <a:t>nd</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 hand smoke).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Hereditary cause: </a:t>
                </a:r>
                <a14:m>
                  <m:oMath xmlns:m="http://schemas.openxmlformats.org/officeDocument/2006/math">
                    <m:sSub>
                      <m:sSubPr>
                        <m:ctrlPr>
                          <a:rPr kumimoji="0" lang="en-US" sz="3200" b="0" i="1" u="none" strike="noStrike" kern="1200" cap="none" spc="0" normalizeH="0" baseline="0" noProof="0" smtClean="0">
                            <a:ln>
                              <a:noFill/>
                            </a:ln>
                            <a:solidFill>
                              <a:sysClr val="windowText" lastClr="000000"/>
                            </a:solidFill>
                            <a:effectLst/>
                            <a:uLnTx/>
                            <a:uFillTx/>
                            <a:latin typeface="Cambria Math"/>
                            <a:ea typeface="+mn-ea"/>
                            <a:cs typeface="+mn-cs"/>
                            <a:hlinkClick r:id="rId3"/>
                          </a:rPr>
                        </m:ctrlPr>
                      </m:sSubPr>
                      <m:e>
                        <m:r>
                          <m:rPr>
                            <m:sty m:val="p"/>
                          </m:rPr>
                          <a:rPr kumimoji="0" lang="el-GR" sz="3200" b="0" i="1" u="none" strike="noStrike" kern="1200" cap="none" spc="0" normalizeH="0" baseline="0" noProof="0" smtClean="0">
                            <a:ln>
                              <a:noFill/>
                            </a:ln>
                            <a:solidFill>
                              <a:sysClr val="windowText" lastClr="000000"/>
                            </a:solidFill>
                            <a:effectLst/>
                            <a:uLnTx/>
                            <a:uFillTx/>
                            <a:latin typeface="Cambria Math"/>
                            <a:ea typeface="+mn-ea"/>
                            <a:cs typeface="+mn-cs"/>
                            <a:hlinkClick r:id="rId3"/>
                          </a:rPr>
                          <m:t>α</m:t>
                        </m:r>
                      </m:e>
                      <m:sub>
                        <m:r>
                          <a:rPr kumimoji="0" lang="en-US" sz="3200" b="0" i="1" u="none" strike="noStrike" kern="1200" cap="none" spc="0" normalizeH="0" baseline="0" noProof="0" smtClean="0">
                            <a:ln>
                              <a:noFill/>
                            </a:ln>
                            <a:solidFill>
                              <a:sysClr val="windowText" lastClr="000000"/>
                            </a:solidFill>
                            <a:effectLst/>
                            <a:uLnTx/>
                            <a:uFillTx/>
                            <a:latin typeface="Cambria Math"/>
                            <a:ea typeface="+mn-ea"/>
                            <a:cs typeface="+mn-cs"/>
                            <a:hlinkClick r:id="rId3"/>
                          </a:rPr>
                          <m:t>1</m:t>
                        </m:r>
                      </m:sub>
                    </m:sSub>
                  </m:oMath>
                </a14:m>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hlinkClick r:id="rId3"/>
                  </a:rPr>
                  <a:t>-antitrypsin deficiency</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1400" b="0" i="0" u="none" strike="noStrike" kern="1200" cap="none" spc="0" normalizeH="0" baseline="0" noProof="0" dirty="0">
                    <a:ln>
                      <a:noFill/>
                    </a:ln>
                    <a:solidFill>
                      <a:sysClr val="windowText" lastClr="000000"/>
                    </a:solidFill>
                    <a:effectLst/>
                    <a:uLnTx/>
                    <a:uFillTx/>
                    <a:latin typeface="Calibri"/>
                    <a:ea typeface="+mn-ea"/>
                    <a:cs typeface="+mn-cs"/>
                  </a:rPr>
                  <a:t>Learning about alph-1 antitrypsin deficiency (AATD), 2012</a:t>
                </a:r>
                <a:r>
                  <a:rPr kumimoji="0" lang="en-US" sz="1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1400" b="0" i="0" u="none" strike="noStrike" kern="1200" cap="none" spc="0" normalizeH="0" baseline="0" noProof="0" dirty="0">
                    <a:ln>
                      <a:noFill/>
                    </a:ln>
                    <a:solidFill>
                      <a:sysClr val="windowText" lastClr="000000"/>
                    </a:solidFill>
                    <a:effectLst/>
                    <a:uLnTx/>
                    <a:uFillTx/>
                    <a:latin typeface="Calibri"/>
                    <a:ea typeface="+mn-ea"/>
                    <a:cs typeface="+mn-cs"/>
                  </a:rPr>
                  <a:t> </a:t>
                </a:r>
                <a:endParaRPr kumimoji="0" lang="en-US" sz="1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1400" b="0" i="0" u="none" strike="noStrike" kern="1200" cap="none" spc="0" normalizeH="0" baseline="0" noProof="0" dirty="0" err="1">
                    <a:ln>
                      <a:noFill/>
                    </a:ln>
                    <a:solidFill>
                      <a:sysClr val="windowText" lastClr="000000"/>
                    </a:solidFill>
                    <a:effectLst/>
                    <a:uLnTx/>
                    <a:uFillTx/>
                    <a:latin typeface="Calibri"/>
                    <a:ea typeface="+mn-ea"/>
                    <a:cs typeface="+mn-cs"/>
                  </a:rPr>
                  <a:t>Porth</a:t>
                </a:r>
                <a:r>
                  <a:rPr kumimoji="0" lang="en-US" sz="1400" b="0" i="0" u="none" strike="noStrike" kern="1200" cap="none" spc="0" normalizeH="0" baseline="0" noProof="0" dirty="0">
                    <a:ln>
                      <a:noFill/>
                    </a:ln>
                    <a:solidFill>
                      <a:sysClr val="windowText" lastClr="000000"/>
                    </a:solidFill>
                    <a:effectLst/>
                    <a:uLnTx/>
                    <a:uFillTx/>
                    <a:latin typeface="Calibri"/>
                    <a:ea typeface="+mn-ea"/>
                    <a:cs typeface="+mn-cs"/>
                  </a:rPr>
                  <a:t>, 2009)</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mc:Choice>
        <mc:Fallback>
          <p:sp>
            <p:nvSpPr>
              <p:cNvPr id="3" name="Content Placeholder 2"/>
              <p:cNvSpPr txBox="1">
                <a:spLocks noRot="1" noChangeAspect="1" noMove="1" noResize="1" noEditPoints="1" noAdjustHandles="1" noChangeArrowheads="1" noChangeShapeType="1" noTextEdit="1"/>
              </p:cNvSpPr>
              <p:nvPr/>
            </p:nvSpPr>
            <p:spPr>
              <a:xfrm>
                <a:off x="381000" y="1524000"/>
                <a:ext cx="8229600" cy="4495801"/>
              </a:xfrm>
              <a:prstGeom prst="rect">
                <a:avLst/>
              </a:prstGeom>
              <a:blipFill rotWithShape="1">
                <a:blip r:embed="rId4" cstate="print"/>
                <a:stretch>
                  <a:fillRect l="-1259" t="-2033" r="-2296"/>
                </a:stretch>
              </a:blipFill>
            </p:spPr>
            <p:txBody>
              <a:bodyPr/>
              <a:lstStyle/>
              <a:p>
                <a:r>
                  <a:rPr lang="en-US">
                    <a:noFill/>
                  </a:rPr>
                  <a:t> </a:t>
                </a:r>
              </a:p>
            </p:txBody>
          </p:sp>
        </mc:Fallback>
      </mc:AlternateContent>
    </p:spTree>
    <p:extLst>
      <p:ext uri="{BB962C8B-B14F-4D97-AF65-F5344CB8AC3E}">
        <p14:creationId xmlns:p14="http://schemas.microsoft.com/office/powerpoint/2010/main" xmlns="" val="14411303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1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1100"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7211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1100" algn="l"/>
              </a:tabLst>
            </a:pPr>
            <a:endPar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721100"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7211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20"/>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22"/>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224338" algn="l"/>
              </a:tabLst>
            </a:pPr>
            <a:endPar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224338"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24338"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24338"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224338"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24338"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971800" algn="ct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02285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02285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30"/>
          <p:cNvSpPr>
            <a:spLocks noChangeArrowheads="1"/>
          </p:cNvSpPr>
          <p:nvPr/>
        </p:nvSpPr>
        <p:spPr bwMode="auto">
          <a:xfrm>
            <a:off x="0" y="9334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02285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02285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02285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Rectangle 32"/>
          <p:cNvSpPr>
            <a:spLocks noChangeArrowheads="1"/>
          </p:cNvSpPr>
          <p:nvPr/>
        </p:nvSpPr>
        <p:spPr bwMode="auto">
          <a:xfrm>
            <a:off x="0" y="9334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33"/>
          <p:cNvSpPr>
            <a:spLocks noChangeArrowheads="1"/>
          </p:cNvSpPr>
          <p:nvPr/>
        </p:nvSpPr>
        <p:spPr bwMode="auto">
          <a:xfrm>
            <a:off x="0" y="14097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366963" algn="l"/>
                <a:tab pos="3762375"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4132" name="Picture 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165770" y="5434965"/>
            <a:ext cx="114300" cy="476250"/>
          </a:xfrm>
          <a:prstGeom prst="rect">
            <a:avLst/>
          </a:prstGeom>
          <a:noFill/>
          <a:extLst>
            <a:ext uri="{909E8E84-426E-40DD-AFC4-6F175D3DCCD1}">
              <a14:hiddenFill xmlns:a14="http://schemas.microsoft.com/office/drawing/2010/main" xmlns="">
                <a:solidFill>
                  <a:srgbClr val="FFFFFF"/>
                </a:solidFill>
              </a14:hiddenFill>
            </a:ext>
          </a:extLst>
        </p:spPr>
      </p:pic>
      <p:sp>
        <p:nvSpPr>
          <p:cNvPr id="33" name="Text Box 1"/>
          <p:cNvSpPr txBox="1"/>
          <p:nvPr/>
        </p:nvSpPr>
        <p:spPr>
          <a:xfrm>
            <a:off x="2479176" y="1456055"/>
            <a:ext cx="676910" cy="26606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latin typeface="Calibri"/>
                <a:ea typeface="Calibri"/>
                <a:cs typeface="Times New Roman"/>
              </a:rPr>
              <a:t>smoking</a:t>
            </a:r>
          </a:p>
        </p:txBody>
      </p:sp>
      <p:sp>
        <p:nvSpPr>
          <p:cNvPr id="34" name="Text Box 2"/>
          <p:cNvSpPr txBox="1"/>
          <p:nvPr/>
        </p:nvSpPr>
        <p:spPr>
          <a:xfrm>
            <a:off x="4169546" y="1306195"/>
            <a:ext cx="1440815" cy="48006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a:effectLst/>
                <a:latin typeface="Calibri"/>
                <a:ea typeface="Calibri"/>
                <a:cs typeface="Times New Roman"/>
              </a:rPr>
              <a:t>Attraction of inflammatory cells</a:t>
            </a:r>
          </a:p>
        </p:txBody>
      </p:sp>
      <p:sp>
        <p:nvSpPr>
          <p:cNvPr id="35" name="Text Box 3"/>
          <p:cNvSpPr txBox="1"/>
          <p:nvPr/>
        </p:nvSpPr>
        <p:spPr>
          <a:xfrm>
            <a:off x="4441326" y="2296795"/>
            <a:ext cx="1301750" cy="28321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latin typeface="Calibri"/>
                <a:ea typeface="Calibri"/>
                <a:cs typeface="Times New Roman"/>
              </a:rPr>
              <a:t>Release of elastase</a:t>
            </a:r>
          </a:p>
        </p:txBody>
      </p:sp>
      <mc:AlternateContent xmlns:mc="http://schemas.openxmlformats.org/markup-compatibility/2006">
        <mc:Choice xmlns:a14="http://schemas.microsoft.com/office/drawing/2010/main" xmlns="" Requires="a14">
          <p:sp>
            <p:nvSpPr>
              <p:cNvPr id="36" name="Text Box 4"/>
              <p:cNvSpPr txBox="1"/>
              <p:nvPr/>
            </p:nvSpPr>
            <p:spPr>
              <a:xfrm>
                <a:off x="4892811" y="2932430"/>
                <a:ext cx="1255395" cy="45085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dirty="0">
                    <a:effectLst/>
                    <a:latin typeface="Calibri"/>
                    <a:ea typeface="Calibri"/>
                    <a:cs typeface="Times New Roman"/>
                  </a:rPr>
                  <a:t>Action inhibited by </a:t>
                </a:r>
                <a14:m>
                  <m:oMath xmlns:m="http://schemas.openxmlformats.org/officeDocument/2006/math">
                    <m:sSub>
                      <m:sSubPr>
                        <m:ctrlPr>
                          <a:rPr lang="en-US" sz="1100" i="1">
                            <a:effectLst/>
                            <a:latin typeface="Cambria Math"/>
                            <a:ea typeface="Calibri"/>
                            <a:cs typeface="Times New Roman"/>
                          </a:rPr>
                        </m:ctrlPr>
                      </m:sSubPr>
                      <m:e>
                        <m:r>
                          <a:rPr lang="en-US" sz="1100" i="1">
                            <a:effectLst/>
                            <a:latin typeface="Cambria Math"/>
                            <a:ea typeface="Calibri"/>
                            <a:cs typeface="Times New Roman"/>
                          </a:rPr>
                          <m:t>𝛼</m:t>
                        </m:r>
                      </m:e>
                      <m:sub>
                        <m:r>
                          <a:rPr lang="en-US" sz="1100" i="1">
                            <a:effectLst/>
                            <a:latin typeface="Cambria Math"/>
                            <a:ea typeface="Calibri"/>
                            <a:cs typeface="Times New Roman"/>
                          </a:rPr>
                          <m:t>1</m:t>
                        </m:r>
                      </m:sub>
                    </m:sSub>
                  </m:oMath>
                </a14:m>
                <a:r>
                  <a:rPr lang="en-US" sz="1100" dirty="0">
                    <a:effectLst/>
                    <a:latin typeface="Calibri"/>
                    <a:ea typeface="Times New Roman"/>
                    <a:cs typeface="Times New Roman"/>
                  </a:rPr>
                  <a:t>-antitrypsin</a:t>
                </a:r>
                <a:endParaRPr lang="en-US" sz="1100" dirty="0">
                  <a:effectLst/>
                  <a:latin typeface="Calibri"/>
                  <a:ea typeface="Calibri"/>
                  <a:cs typeface="Times New Roman"/>
                </a:endParaRPr>
              </a:p>
            </p:txBody>
          </p:sp>
        </mc:Choice>
        <mc:Fallback>
          <p:sp>
            <p:nvSpPr>
              <p:cNvPr id="36" name="Text Box 4"/>
              <p:cNvSpPr txBox="1">
                <a:spLocks noRot="1" noChangeAspect="1" noMove="1" noResize="1" noEditPoints="1" noAdjustHandles="1" noChangeArrowheads="1" noChangeShapeType="1" noTextEdit="1"/>
              </p:cNvSpPr>
              <p:nvPr/>
            </p:nvSpPr>
            <p:spPr>
              <a:xfrm>
                <a:off x="4892811" y="2932430"/>
                <a:ext cx="1255395" cy="450850"/>
              </a:xfrm>
              <a:prstGeom prst="rect">
                <a:avLst/>
              </a:prstGeom>
              <a:blipFill rotWithShape="1">
                <a:blip r:embed="rId4" cstate="print"/>
                <a:stretch>
                  <a:fillRect r="-966" b="-10667"/>
                </a:stretch>
              </a:blipFill>
              <a:ln w="6350">
                <a:solidFill>
                  <a:prstClr val="black"/>
                </a:solidFill>
              </a:ln>
              <a:effec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7" name="Text Box 5"/>
              <p:cNvSpPr txBox="1"/>
              <p:nvPr/>
            </p:nvSpPr>
            <p:spPr>
              <a:xfrm>
                <a:off x="3151006" y="3934460"/>
                <a:ext cx="1684020" cy="50927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Calibri"/>
                    <a:ea typeface="Calibri"/>
                    <a:cs typeface="Times New Roman"/>
                  </a:rPr>
                  <a:t>Decreased </a:t>
                </a:r>
                <a14:m>
                  <m:oMath xmlns:m="http://schemas.openxmlformats.org/officeDocument/2006/math">
                    <m:sSub>
                      <m:sSubPr>
                        <m:ctrlPr>
                          <a:rPr lang="en-US" sz="1100" i="1">
                            <a:effectLst/>
                            <a:latin typeface="Cambria Math"/>
                            <a:ea typeface="Calibri"/>
                            <a:cs typeface="Times New Roman"/>
                          </a:rPr>
                        </m:ctrlPr>
                      </m:sSubPr>
                      <m:e>
                        <m:r>
                          <a:rPr lang="en-US" sz="1100" i="1">
                            <a:effectLst/>
                            <a:latin typeface="Cambria Math"/>
                            <a:ea typeface="Calibri"/>
                            <a:cs typeface="Times New Roman"/>
                          </a:rPr>
                          <m:t>𝛼</m:t>
                        </m:r>
                      </m:e>
                      <m:sub>
                        <m:r>
                          <a:rPr lang="en-US" sz="1100" i="1">
                            <a:effectLst/>
                            <a:latin typeface="Cambria Math"/>
                            <a:ea typeface="Calibri"/>
                            <a:cs typeface="Times New Roman"/>
                          </a:rPr>
                          <m:t>1</m:t>
                        </m:r>
                      </m:sub>
                    </m:sSub>
                  </m:oMath>
                </a14:m>
                <a:r>
                  <a:rPr lang="en-US" sz="1100" dirty="0">
                    <a:effectLst/>
                    <a:latin typeface="Calibri"/>
                    <a:ea typeface="Calibri"/>
                    <a:cs typeface="Times New Roman"/>
                  </a:rPr>
                  <a:t>-antitrypsin activity</a:t>
                </a:r>
              </a:p>
              <a:p>
                <a:pPr marL="0" marR="0">
                  <a:lnSpc>
                    <a:spcPct val="115000"/>
                  </a:lnSpc>
                  <a:spcBef>
                    <a:spcPts val="0"/>
                  </a:spcBef>
                  <a:spcAft>
                    <a:spcPts val="1000"/>
                  </a:spcAft>
                </a:pPr>
                <a:r>
                  <a:rPr lang="en-US" sz="1100" dirty="0">
                    <a:effectLst/>
                    <a:latin typeface="Calibri"/>
                    <a:ea typeface="Calibri"/>
                    <a:cs typeface="Times New Roman"/>
                  </a:rPr>
                  <a:t> </a:t>
                </a:r>
              </a:p>
            </p:txBody>
          </p:sp>
        </mc:Choice>
        <mc:Fallback>
          <p:sp>
            <p:nvSpPr>
              <p:cNvPr id="37" name="Text Box 5"/>
              <p:cNvSpPr txBox="1">
                <a:spLocks noRot="1" noChangeAspect="1" noMove="1" noResize="1" noEditPoints="1" noAdjustHandles="1" noChangeArrowheads="1" noChangeShapeType="1" noTextEdit="1"/>
              </p:cNvSpPr>
              <p:nvPr/>
            </p:nvSpPr>
            <p:spPr>
              <a:xfrm>
                <a:off x="3151006" y="3934460"/>
                <a:ext cx="1684020" cy="509270"/>
              </a:xfrm>
              <a:prstGeom prst="rect">
                <a:avLst/>
              </a:prstGeom>
              <a:blipFill rotWithShape="1">
                <a:blip r:embed="rId5" cstate="print"/>
                <a:stretch>
                  <a:fillRect/>
                </a:stretch>
              </a:blipFill>
              <a:ln w="6350">
                <a:solidFill>
                  <a:prstClr val="black"/>
                </a:solidFill>
              </a:ln>
              <a:effec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8" name="Text Box 6"/>
              <p:cNvSpPr txBox="1"/>
              <p:nvPr/>
            </p:nvSpPr>
            <p:spPr>
              <a:xfrm>
                <a:off x="5396366" y="3934460"/>
                <a:ext cx="1562100" cy="46863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Calibri"/>
                    <a:ea typeface="Calibri"/>
                    <a:cs typeface="Times New Roman"/>
                  </a:rPr>
                  <a:t>Inherited </a:t>
                </a:r>
                <a14:m>
                  <m:oMath xmlns:m="http://schemas.openxmlformats.org/officeDocument/2006/math">
                    <m:sSub>
                      <m:sSubPr>
                        <m:ctrlPr>
                          <a:rPr lang="en-US" sz="1100" i="1">
                            <a:effectLst/>
                            <a:latin typeface="Cambria Math"/>
                            <a:ea typeface="Calibri"/>
                            <a:cs typeface="Times New Roman"/>
                          </a:rPr>
                        </m:ctrlPr>
                      </m:sSubPr>
                      <m:e>
                        <m:r>
                          <a:rPr lang="en-US" sz="1100" i="1">
                            <a:effectLst/>
                            <a:latin typeface="Cambria Math"/>
                            <a:ea typeface="Calibri"/>
                            <a:cs typeface="Times New Roman"/>
                          </a:rPr>
                          <m:t>𝛼</m:t>
                        </m:r>
                      </m:e>
                      <m:sub>
                        <m:r>
                          <a:rPr lang="en-US" sz="1100" i="1">
                            <a:effectLst/>
                            <a:latin typeface="Cambria Math"/>
                            <a:ea typeface="Calibri"/>
                            <a:cs typeface="Times New Roman"/>
                          </a:rPr>
                          <m:t>1</m:t>
                        </m:r>
                      </m:sub>
                    </m:sSub>
                  </m:oMath>
                </a14:m>
                <a:r>
                  <a:rPr lang="en-US" sz="1100" dirty="0">
                    <a:effectLst/>
                    <a:latin typeface="Calibri"/>
                    <a:ea typeface="Calibri"/>
                    <a:cs typeface="Times New Roman"/>
                  </a:rPr>
                  <a:t>-antitrypsin deficiency</a:t>
                </a:r>
              </a:p>
              <a:p>
                <a:pPr marL="0" marR="0">
                  <a:lnSpc>
                    <a:spcPct val="115000"/>
                  </a:lnSpc>
                  <a:spcBef>
                    <a:spcPts val="0"/>
                  </a:spcBef>
                  <a:spcAft>
                    <a:spcPts val="1000"/>
                  </a:spcAft>
                </a:pPr>
                <a:r>
                  <a:rPr lang="en-US" sz="1100" dirty="0">
                    <a:effectLst/>
                    <a:latin typeface="Calibri"/>
                    <a:ea typeface="Calibri"/>
                    <a:cs typeface="Times New Roman"/>
                  </a:rPr>
                  <a:t> </a:t>
                </a:r>
              </a:p>
            </p:txBody>
          </p:sp>
        </mc:Choice>
        <mc:Fallback>
          <p:sp>
            <p:nvSpPr>
              <p:cNvPr id="38" name="Text Box 6"/>
              <p:cNvSpPr txBox="1">
                <a:spLocks noRot="1" noChangeAspect="1" noMove="1" noResize="1" noEditPoints="1" noAdjustHandles="1" noChangeArrowheads="1" noChangeShapeType="1" noTextEdit="1"/>
              </p:cNvSpPr>
              <p:nvPr/>
            </p:nvSpPr>
            <p:spPr>
              <a:xfrm>
                <a:off x="5396366" y="3934460"/>
                <a:ext cx="1562100" cy="468630"/>
              </a:xfrm>
              <a:prstGeom prst="rect">
                <a:avLst/>
              </a:prstGeom>
              <a:blipFill rotWithShape="1">
                <a:blip r:embed="rId6" cstate="print"/>
                <a:stretch>
                  <a:fillRect r="-778" b="-6410"/>
                </a:stretch>
              </a:blipFill>
              <a:ln w="6350">
                <a:solidFill>
                  <a:prstClr val="black"/>
                </a:solidFill>
              </a:ln>
              <a:effectLst/>
            </p:spPr>
            <p:txBody>
              <a:bodyPr/>
              <a:lstStyle/>
              <a:p>
                <a:r>
                  <a:rPr lang="en-US">
                    <a:noFill/>
                  </a:rPr>
                  <a:t> </a:t>
                </a:r>
              </a:p>
            </p:txBody>
          </p:sp>
        </mc:Fallback>
      </mc:AlternateContent>
      <p:sp>
        <p:nvSpPr>
          <p:cNvPr id="39" name="Text Box 7"/>
          <p:cNvSpPr txBox="1"/>
          <p:nvPr/>
        </p:nvSpPr>
        <p:spPr>
          <a:xfrm>
            <a:off x="4441326" y="4935220"/>
            <a:ext cx="1394460" cy="491490"/>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en-US" sz="1100">
                <a:effectLst/>
                <a:latin typeface="Calibri"/>
                <a:ea typeface="Calibri"/>
                <a:cs typeface="Times New Roman"/>
              </a:rPr>
              <a:t>Destruction of elastic Fibers in lung</a:t>
            </a:r>
          </a:p>
        </p:txBody>
      </p:sp>
      <p:sp>
        <p:nvSpPr>
          <p:cNvPr id="40" name="Text Box 8"/>
          <p:cNvSpPr txBox="1"/>
          <p:nvPr/>
        </p:nvSpPr>
        <p:spPr>
          <a:xfrm>
            <a:off x="4712471" y="5911215"/>
            <a:ext cx="972185" cy="34099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latin typeface="Calibri"/>
                <a:ea typeface="Calibri"/>
                <a:cs typeface="Times New Roman"/>
              </a:rPr>
              <a:t>EMPHYSEMA</a:t>
            </a:r>
          </a:p>
        </p:txBody>
      </p:sp>
      <p:sp>
        <p:nvSpPr>
          <p:cNvPr id="41" name="Right Arrow 40"/>
          <p:cNvSpPr/>
          <p:nvPr/>
        </p:nvSpPr>
        <p:spPr>
          <a:xfrm>
            <a:off x="3342141" y="1573530"/>
            <a:ext cx="757555" cy="45085"/>
          </a:xfrm>
          <a:prstGeom prst="right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Down Arrow 41"/>
          <p:cNvSpPr/>
          <p:nvPr/>
        </p:nvSpPr>
        <p:spPr>
          <a:xfrm>
            <a:off x="3619001" y="1619250"/>
            <a:ext cx="57785" cy="2239645"/>
          </a:xfrm>
          <a:prstGeom prst="down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Down Arrow 42"/>
          <p:cNvSpPr/>
          <p:nvPr/>
        </p:nvSpPr>
        <p:spPr>
          <a:xfrm flipH="1">
            <a:off x="4718186" y="1787525"/>
            <a:ext cx="46990" cy="474345"/>
          </a:xfrm>
          <a:prstGeom prst="down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Down Arrow 43"/>
          <p:cNvSpPr/>
          <p:nvPr/>
        </p:nvSpPr>
        <p:spPr>
          <a:xfrm>
            <a:off x="5396366" y="2579370"/>
            <a:ext cx="52070" cy="353060"/>
          </a:xfrm>
          <a:prstGeom prst="down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Down Arrow 44"/>
          <p:cNvSpPr/>
          <p:nvPr/>
        </p:nvSpPr>
        <p:spPr>
          <a:xfrm>
            <a:off x="4713741" y="2608580"/>
            <a:ext cx="45085" cy="1249680"/>
          </a:xfrm>
          <a:prstGeom prst="down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cxnSp>
        <p:nvCxnSpPr>
          <p:cNvPr id="46" name="Elbow Connector 45"/>
          <p:cNvCxnSpPr/>
          <p:nvPr/>
        </p:nvCxnSpPr>
        <p:spPr>
          <a:xfrm>
            <a:off x="4713741" y="3512185"/>
            <a:ext cx="681990" cy="572135"/>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sp>
        <p:nvSpPr>
          <p:cNvPr id="47" name="Down Arrow 46"/>
          <p:cNvSpPr/>
          <p:nvPr/>
        </p:nvSpPr>
        <p:spPr>
          <a:xfrm>
            <a:off x="5685926" y="4443730"/>
            <a:ext cx="57150" cy="445135"/>
          </a:xfrm>
          <a:prstGeom prst="downArrow">
            <a:avLst>
              <a:gd name="adj1" fmla="val 42851"/>
              <a:gd name="adj2" fmla="val 50000"/>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Rectangle 51"/>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Rectangle 54"/>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55"/>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1100"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7211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5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1100" algn="l"/>
              </a:tabLst>
            </a:pPr>
            <a:endPar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721100" algn="l"/>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7211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Rectangle 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mc:AlternateContent xmlns:mc="http://schemas.openxmlformats.org/markup-compatibility/2006">
        <mc:Choice xmlns:a14="http://schemas.microsoft.com/office/drawing/2010/main" xmlns="" Requires="a14">
          <p:sp>
            <p:nvSpPr>
              <p:cNvPr id="49" name="Rectangle 60"/>
              <p:cNvSpPr>
                <a:spLocks noChangeArrowheads="1"/>
              </p:cNvSpPr>
              <p:nvPr/>
            </p:nvSpPr>
            <p:spPr bwMode="auto">
              <a:xfrm>
                <a:off x="1071650" y="-1115673"/>
                <a:ext cx="7000699" cy="347787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224338" algn="l"/>
                  </a:tabLst>
                </a:pPr>
                <a:endParaRPr lang="en-US" sz="2000"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224338" algn="l"/>
                  </a:tabLst>
                </a:pPr>
                <a:endParaRPr lang="en-US" sz="2000" dirty="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224338" algn="l"/>
                  </a:tabLst>
                </a:pPr>
                <a:endParaRPr lang="en-US" sz="2000"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224338" algn="l"/>
                  </a:tabLst>
                </a:pPr>
                <a:endParaRPr lang="en-US" sz="2000"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224338" algn="l"/>
                  </a:tabLst>
                </a:pPr>
                <a:r>
                  <a:rPr lang="en-US" sz="2000" dirty="0" smtClean="0">
                    <a:latin typeface="Calibri" pitchFamily="34" charset="0"/>
                    <a:ea typeface="Calibri" pitchFamily="34" charset="0"/>
                    <a:cs typeface="Times New Roman" pitchFamily="18" charset="0"/>
                  </a:rPr>
                  <a:t>This flow chart illustrates how the disease process of Emphysema</a:t>
                </a:r>
              </a:p>
              <a:p>
                <a:pPr marL="0" marR="0" lvl="0" indent="0" algn="l" defTabSz="914400" rtl="0" eaLnBrk="1" fontAlgn="base" latinLnBrk="0" hangingPunct="1">
                  <a:lnSpc>
                    <a:spcPct val="100000"/>
                  </a:lnSpc>
                  <a:spcBef>
                    <a:spcPct val="0"/>
                  </a:spcBef>
                  <a:spcAft>
                    <a:spcPct val="0"/>
                  </a:spcAft>
                  <a:buClrTx/>
                  <a:buSzTx/>
                  <a:buFontTx/>
                  <a:buNone/>
                  <a:tabLst>
                    <a:tab pos="4224338" algn="l"/>
                  </a:tabLst>
                </a:pPr>
                <a:r>
                  <a:rPr lang="en-US" sz="2000" dirty="0" smtClean="0">
                    <a:latin typeface="Calibri" pitchFamily="34" charset="0"/>
                    <a:ea typeface="Calibri" pitchFamily="34" charset="0"/>
                    <a:cs typeface="Times New Roman" pitchFamily="18" charset="0"/>
                  </a:rPr>
                  <a:t>relates to smoking  and </a:t>
                </a:r>
                <a14:m>
                  <m:oMath xmlns:m="http://schemas.openxmlformats.org/officeDocument/2006/math">
                    <m:sSub>
                      <m:sSubPr>
                        <m:ctrlPr>
                          <a:rPr lang="en-US" sz="2000" i="1">
                            <a:latin typeface="Cambria Math"/>
                            <a:ea typeface="Calibri"/>
                            <a:cs typeface="Times New Roman"/>
                          </a:rPr>
                        </m:ctrlPr>
                      </m:sSubPr>
                      <m:e>
                        <m:r>
                          <a:rPr lang="en-US" sz="2000" i="1">
                            <a:latin typeface="Cambria Math"/>
                            <a:ea typeface="Calibri"/>
                            <a:cs typeface="Times New Roman"/>
                          </a:rPr>
                          <m:t>𝛼</m:t>
                        </m:r>
                      </m:e>
                      <m:sub>
                        <m:r>
                          <a:rPr lang="en-US" sz="2000" i="1">
                            <a:latin typeface="Cambria Math"/>
                            <a:ea typeface="Calibri"/>
                            <a:cs typeface="Times New Roman"/>
                          </a:rPr>
                          <m:t>1</m:t>
                        </m:r>
                      </m:sub>
                    </m:sSub>
                  </m:oMath>
                </a14:m>
                <a:r>
                  <a:rPr lang="en-US" sz="2000" dirty="0">
                    <a:ea typeface="Times New Roman"/>
                    <a:cs typeface="Times New Roman"/>
                  </a:rPr>
                  <a:t>-</a:t>
                </a:r>
                <a:r>
                  <a:rPr lang="en-US" sz="2000" dirty="0" smtClean="0">
                    <a:ea typeface="Times New Roman"/>
                    <a:cs typeface="Times New Roman"/>
                  </a:rPr>
                  <a:t>antitrypsin deficiency. </a:t>
                </a:r>
                <a14:m>
                  <m:oMath xmlns:m="http://schemas.openxmlformats.org/officeDocument/2006/math">
                    <m:sSub>
                      <m:sSubPr>
                        <m:ctrlPr>
                          <a:rPr lang="en-US" sz="2000" i="1">
                            <a:solidFill>
                              <a:prstClr val="black"/>
                            </a:solidFill>
                            <a:latin typeface="Cambria Math"/>
                            <a:ea typeface="Calibri"/>
                            <a:cs typeface="Times New Roman"/>
                          </a:rPr>
                        </m:ctrlPr>
                      </m:sSubPr>
                      <m:e>
                        <m:r>
                          <a:rPr lang="en-US" sz="2000" i="1">
                            <a:solidFill>
                              <a:prstClr val="black"/>
                            </a:solidFill>
                            <a:latin typeface="Cambria Math"/>
                            <a:ea typeface="Calibri"/>
                            <a:cs typeface="Times New Roman"/>
                          </a:rPr>
                          <m:t>𝛼</m:t>
                        </m:r>
                      </m:e>
                      <m:sub>
                        <m:r>
                          <a:rPr lang="en-US" sz="2000" i="1">
                            <a:solidFill>
                              <a:prstClr val="black"/>
                            </a:solidFill>
                            <a:latin typeface="Cambria Math"/>
                            <a:ea typeface="Calibri"/>
                            <a:cs typeface="Times New Roman"/>
                          </a:rPr>
                          <m:t>1</m:t>
                        </m:r>
                      </m:sub>
                    </m:sSub>
                  </m:oMath>
                </a14:m>
                <a:r>
                  <a:rPr lang="en-US" sz="2000" dirty="0">
                    <a:solidFill>
                      <a:prstClr val="black"/>
                    </a:solidFill>
                    <a:ea typeface="Times New Roman"/>
                    <a:cs typeface="Times New Roman"/>
                  </a:rPr>
                  <a:t>-</a:t>
                </a:r>
                <a:r>
                  <a:rPr lang="en-US" sz="2000" dirty="0" smtClean="0">
                    <a:solidFill>
                      <a:prstClr val="black"/>
                    </a:solidFill>
                    <a:ea typeface="Times New Roman"/>
                    <a:cs typeface="Times New Roman"/>
                  </a:rPr>
                  <a:t>antitrypsin</a:t>
                </a:r>
              </a:p>
              <a:p>
                <a:pPr marL="0" marR="0" lvl="0" indent="0" algn="l" defTabSz="914400" rtl="0" eaLnBrk="1" fontAlgn="base" latinLnBrk="0" hangingPunct="1">
                  <a:lnSpc>
                    <a:spcPct val="100000"/>
                  </a:lnSpc>
                  <a:spcBef>
                    <a:spcPct val="0"/>
                  </a:spcBef>
                  <a:spcAft>
                    <a:spcPct val="0"/>
                  </a:spcAft>
                  <a:buClrTx/>
                  <a:buSzTx/>
                  <a:buFontTx/>
                  <a:buNone/>
                  <a:tabLst>
                    <a:tab pos="4224338" algn="l"/>
                  </a:tabLst>
                </a:pPr>
                <a:r>
                  <a:rPr lang="en-US" sz="2000" dirty="0" smtClean="0">
                    <a:solidFill>
                      <a:prstClr val="black"/>
                    </a:solidFill>
                    <a:ea typeface="Times New Roman"/>
                    <a:cs typeface="Times New Roman"/>
                  </a:rPr>
                  <a:t> is a protein that protects the lungs.</a:t>
                </a:r>
                <a:r>
                  <a:rPr lang="en-US" sz="2000" dirty="0" smtClean="0">
                    <a:ea typeface="Times New Roman"/>
                    <a:cs typeface="Times New Roman"/>
                  </a:rPr>
                  <a:t>  </a:t>
                </a:r>
                <a:r>
                  <a:rPr lang="en-US" sz="1600" dirty="0" smtClean="0">
                    <a:ea typeface="Times New Roman"/>
                    <a:cs typeface="Times New Roman"/>
                  </a:rPr>
                  <a:t>(</a:t>
                </a:r>
                <a:r>
                  <a:rPr lang="en-US" sz="1600" dirty="0" err="1" smtClean="0">
                    <a:ea typeface="Times New Roman"/>
                    <a:cs typeface="Times New Roman"/>
                  </a:rPr>
                  <a:t>Porth</a:t>
                </a:r>
                <a:r>
                  <a:rPr lang="en-US" sz="1600" dirty="0" smtClean="0">
                    <a:ea typeface="Times New Roman"/>
                    <a:cs typeface="Times New Roman"/>
                  </a:rPr>
                  <a:t> &amp; </a:t>
                </a:r>
                <a:r>
                  <a:rPr lang="en-US" sz="1600" dirty="0" err="1" smtClean="0">
                    <a:ea typeface="Times New Roman"/>
                    <a:cs typeface="Times New Roman"/>
                  </a:rPr>
                  <a:t>Matfin</a:t>
                </a:r>
                <a:r>
                  <a:rPr lang="en-US" sz="1600" dirty="0" smtClean="0">
                    <a:ea typeface="Times New Roman"/>
                    <a:cs typeface="Times New Roman"/>
                  </a:rPr>
                  <a:t>, 2007)</a:t>
                </a:r>
                <a:endParaRPr lang="en-US" sz="1600" dirty="0">
                  <a:ea typeface="Calibri"/>
                  <a:cs typeface="Times New Roman"/>
                </a:endParaRPr>
              </a:p>
              <a:p>
                <a:pPr marL="0" marR="0" lvl="0" indent="0" algn="l" defTabSz="914400" rtl="0" eaLnBrk="1" fontAlgn="base" latinLnBrk="0" hangingPunct="1">
                  <a:lnSpc>
                    <a:spcPct val="100000"/>
                  </a:lnSpc>
                  <a:spcBef>
                    <a:spcPct val="0"/>
                  </a:spcBef>
                  <a:spcAft>
                    <a:spcPct val="0"/>
                  </a:spcAft>
                  <a:buClrTx/>
                  <a:buSzTx/>
                  <a:buFontTx/>
                  <a:buNone/>
                  <a:tabLst>
                    <a:tab pos="4224338" algn="l"/>
                  </a:tabLst>
                </a:pPr>
                <a:endParaRPr lang="en-US" sz="2000" dirty="0" smtClean="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224338" algn="l"/>
                  </a:tabLst>
                </a:pPr>
                <a:endPar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224338"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24338"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24338"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mc:Choice>
        <mc:Fallback>
          <p:sp>
            <p:nvSpPr>
              <p:cNvPr id="49" name="Rectangle 60"/>
              <p:cNvSpPr>
                <a:spLocks noRot="1" noChangeAspect="1" noMove="1" noResize="1" noEditPoints="1" noAdjustHandles="1" noChangeArrowheads="1" noChangeShapeType="1" noTextEdit="1"/>
              </p:cNvSpPr>
              <p:nvPr/>
            </p:nvSpPr>
            <p:spPr bwMode="auto">
              <a:xfrm>
                <a:off x="1071650" y="-1115673"/>
                <a:ext cx="7000699" cy="3477875"/>
              </a:xfrm>
              <a:prstGeom prst="rect">
                <a:avLst/>
              </a:prstGeom>
              <a:blipFill rotWithShape="1">
                <a:blip r:embed="rId7" cstate="print"/>
                <a:stretch>
                  <a:fillRect l="-958"/>
                </a:stretch>
              </a:blip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en-US">
                    <a:noFill/>
                  </a:rPr>
                  <a:t> </a:t>
                </a:r>
              </a:p>
            </p:txBody>
          </p:sp>
        </mc:Fallback>
      </mc:AlternateContent>
      <p:sp>
        <p:nvSpPr>
          <p:cNvPr id="50" name="Rectangle 61"/>
          <p:cNvSpPr>
            <a:spLocks noChangeArrowheads="1"/>
          </p:cNvSpPr>
          <p:nvPr/>
        </p:nvSpPr>
        <p:spPr bwMode="auto">
          <a:xfrm>
            <a:off x="152400" y="313367"/>
            <a:ext cx="45719" cy="5386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224338"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224338" algn="l"/>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t>
            </a:r>
          </a:p>
        </p:txBody>
      </p:sp>
      <p:sp>
        <p:nvSpPr>
          <p:cNvPr id="53" name="Rectangle 67"/>
          <p:cNvSpPr>
            <a:spLocks noChangeArrowheads="1"/>
          </p:cNvSpPr>
          <p:nvPr/>
        </p:nvSpPr>
        <p:spPr bwMode="auto">
          <a:xfrm>
            <a:off x="0" y="394157"/>
            <a:ext cx="242097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4" name="Rectangle 68"/>
          <p:cNvSpPr>
            <a:spLocks noChangeArrowheads="1"/>
          </p:cNvSpPr>
          <p:nvPr/>
        </p:nvSpPr>
        <p:spPr bwMode="auto">
          <a:xfrm>
            <a:off x="152400" y="870406"/>
            <a:ext cx="223651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02285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022850"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 name="Rectangle 71"/>
          <p:cNvSpPr>
            <a:spLocks noChangeArrowheads="1"/>
          </p:cNvSpPr>
          <p:nvPr/>
        </p:nvSpPr>
        <p:spPr bwMode="auto">
          <a:xfrm>
            <a:off x="152400" y="15621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366963" algn="l"/>
                <a:tab pos="3762375" algn="l"/>
              </a:tabLst>
            </a:pPr>
            <a:r>
              <a:rPr kumimoji="0" 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 name="Down Arrow 50"/>
          <p:cNvSpPr/>
          <p:nvPr/>
        </p:nvSpPr>
        <p:spPr>
          <a:xfrm>
            <a:off x="4757866" y="4468436"/>
            <a:ext cx="57150" cy="445135"/>
          </a:xfrm>
          <a:prstGeom prst="downArrow">
            <a:avLst>
              <a:gd name="adj1" fmla="val 42851"/>
              <a:gd name="adj2" fmla="val 50000"/>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xmlns="" val="104545410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Pictures\copd lungs.bmp"/>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14400" y="1528131"/>
            <a:ext cx="3048000" cy="274683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4014798" y="2805371"/>
            <a:ext cx="4572000" cy="1938992"/>
          </a:xfrm>
          <a:prstGeom prst="rect">
            <a:avLst/>
          </a:prstGeom>
        </p:spPr>
        <p:txBody>
          <a:bodyPr>
            <a:spAutoFit/>
          </a:bodyPr>
          <a:lstStyle/>
          <a:p>
            <a:pPr marL="342900" lvl="0" indent="-342900">
              <a:spcBef>
                <a:spcPct val="20000"/>
              </a:spcBef>
              <a:buFont typeface="Arial" pitchFamily="34" charset="0"/>
              <a:buChar char="•"/>
              <a:defRPr/>
            </a:pPr>
            <a:r>
              <a:rPr lang="en-US" sz="2000" dirty="0">
                <a:solidFill>
                  <a:sysClr val="windowText" lastClr="000000"/>
                </a:solidFill>
              </a:rPr>
              <a:t>PaCO2 depends on CO2 production &amp; alveolar ventilation. Smoking causes a decrease in alveolar function which leads to </a:t>
            </a:r>
            <a:r>
              <a:rPr lang="en-US" sz="2000" dirty="0" err="1">
                <a:solidFill>
                  <a:sysClr val="windowText" lastClr="000000"/>
                </a:solidFill>
              </a:rPr>
              <a:t>hypercapnia</a:t>
            </a:r>
            <a:r>
              <a:rPr lang="en-US" sz="2000" dirty="0">
                <a:solidFill>
                  <a:sysClr val="windowText" lastClr="000000"/>
                </a:solidFill>
              </a:rPr>
              <a:t>. O2 intake is decreased and CO2 is unable to be exhaled.</a:t>
            </a:r>
          </a:p>
        </p:txBody>
      </p:sp>
      <p:sp>
        <p:nvSpPr>
          <p:cNvPr id="4" name="Rectangle 3"/>
          <p:cNvSpPr/>
          <p:nvPr/>
        </p:nvSpPr>
        <p:spPr>
          <a:xfrm>
            <a:off x="914400" y="4724400"/>
            <a:ext cx="7620000" cy="2473498"/>
          </a:xfrm>
          <a:prstGeom prst="rect">
            <a:avLst/>
          </a:prstGeom>
        </p:spPr>
        <p:txBody>
          <a:bodyPr wrap="square">
            <a:spAutoFit/>
          </a:bodyPr>
          <a:lstStyle/>
          <a:p>
            <a:pPr marL="342900" lvl="0" indent="-342900">
              <a:spcBef>
                <a:spcPct val="20000"/>
              </a:spcBef>
              <a:buFont typeface="Arial" pitchFamily="34" charset="0"/>
              <a:buChar char="•"/>
              <a:defRPr/>
            </a:pPr>
            <a:r>
              <a:rPr lang="en-US" sz="2000" dirty="0">
                <a:solidFill>
                  <a:sysClr val="windowText" lastClr="000000"/>
                </a:solidFill>
              </a:rPr>
              <a:t>Mechanical inefficiency of the respiratory </a:t>
            </a:r>
            <a:r>
              <a:rPr lang="en-US" sz="2000" dirty="0" smtClean="0">
                <a:solidFill>
                  <a:sysClr val="windowText" lastClr="000000"/>
                </a:solidFill>
              </a:rPr>
              <a:t>system is due in part to decreased elasticity of lungs and demands </a:t>
            </a:r>
            <a:r>
              <a:rPr lang="en-US" sz="2000" dirty="0">
                <a:solidFill>
                  <a:sysClr val="windowText" lastClr="000000"/>
                </a:solidFill>
              </a:rPr>
              <a:t>accessory muscle use and hyperinflation of lungs; another factor in </a:t>
            </a:r>
            <a:r>
              <a:rPr lang="en-US" sz="2000" dirty="0" err="1">
                <a:solidFill>
                  <a:sysClr val="windowText" lastClr="000000"/>
                </a:solidFill>
              </a:rPr>
              <a:t>hypercapnia</a:t>
            </a:r>
            <a:r>
              <a:rPr lang="en-US" sz="2000" dirty="0">
                <a:solidFill>
                  <a:sysClr val="windowText" lastClr="000000"/>
                </a:solidFill>
              </a:rPr>
              <a:t> (this is the cause of a barrel chest</a:t>
            </a:r>
            <a:r>
              <a:rPr lang="en-US" sz="2000" dirty="0" smtClean="0">
                <a:solidFill>
                  <a:sysClr val="windowText" lastClr="000000"/>
                </a:solidFill>
              </a:rPr>
              <a:t>).</a:t>
            </a:r>
            <a:r>
              <a:rPr lang="en-US" sz="1600" dirty="0" smtClean="0">
                <a:solidFill>
                  <a:prstClr val="black"/>
                </a:solidFill>
                <a:ea typeface="Calibri"/>
                <a:cs typeface="Times New Roman"/>
              </a:rPr>
              <a:t>                                                  </a:t>
            </a:r>
          </a:p>
          <a:p>
            <a:pPr lvl="0">
              <a:lnSpc>
                <a:spcPct val="115000"/>
              </a:lnSpc>
              <a:spcAft>
                <a:spcPts val="1000"/>
              </a:spcAft>
            </a:pPr>
            <a:r>
              <a:rPr lang="en-US" sz="1600" dirty="0">
                <a:solidFill>
                  <a:prstClr val="black"/>
                </a:solidFill>
                <a:ea typeface="Calibri"/>
                <a:cs typeface="Times New Roman"/>
              </a:rPr>
              <a:t> </a:t>
            </a:r>
            <a:r>
              <a:rPr lang="en-US" sz="1600" dirty="0" smtClean="0">
                <a:solidFill>
                  <a:prstClr val="black"/>
                </a:solidFill>
                <a:ea typeface="Calibri"/>
                <a:cs typeface="Times New Roman"/>
              </a:rPr>
              <a:t>                                                                </a:t>
            </a:r>
            <a:r>
              <a:rPr lang="en-US" sz="1200" dirty="0" smtClean="0">
                <a:solidFill>
                  <a:prstClr val="black"/>
                </a:solidFill>
                <a:ea typeface="Calibri"/>
                <a:cs typeface="Times New Roman"/>
              </a:rPr>
              <a:t>(</a:t>
            </a:r>
            <a:r>
              <a:rPr lang="en-US" sz="1200" dirty="0">
                <a:solidFill>
                  <a:prstClr val="black"/>
                </a:solidFill>
                <a:ea typeface="Calibri"/>
                <a:cs typeface="Times New Roman"/>
              </a:rPr>
              <a:t>Quinn &amp; </a:t>
            </a:r>
            <a:r>
              <a:rPr lang="en-US" sz="1200" dirty="0" err="1">
                <a:solidFill>
                  <a:prstClr val="black"/>
                </a:solidFill>
                <a:ea typeface="Calibri"/>
                <a:cs typeface="Times New Roman"/>
              </a:rPr>
              <a:t>Sinert</a:t>
            </a:r>
            <a:r>
              <a:rPr lang="en-US" sz="1200" dirty="0">
                <a:solidFill>
                  <a:prstClr val="black"/>
                </a:solidFill>
                <a:ea typeface="Calibri"/>
                <a:cs typeface="Times New Roman"/>
              </a:rPr>
              <a:t>)</a:t>
            </a:r>
          </a:p>
          <a:p>
            <a:pPr marL="342900" lvl="0" indent="-342900">
              <a:spcBef>
                <a:spcPct val="20000"/>
              </a:spcBef>
              <a:buFont typeface="Arial" pitchFamily="34" charset="0"/>
              <a:buChar char="•"/>
              <a:defRPr/>
            </a:pPr>
            <a:endParaRPr lang="en-US" sz="2000" dirty="0">
              <a:solidFill>
                <a:sysClr val="windowText" lastClr="000000"/>
              </a:solidFill>
            </a:endParaRPr>
          </a:p>
          <a:p>
            <a:pPr lvl="0">
              <a:spcBef>
                <a:spcPct val="20000"/>
              </a:spcBef>
              <a:defRPr/>
            </a:pPr>
            <a:endParaRPr lang="en-US" sz="2000" dirty="0">
              <a:solidFill>
                <a:sysClr val="windowText" lastClr="000000"/>
              </a:solidFill>
            </a:endParaRPr>
          </a:p>
        </p:txBody>
      </p:sp>
      <p:sp>
        <p:nvSpPr>
          <p:cNvPr id="5" name="TextBox 4"/>
          <p:cNvSpPr txBox="1"/>
          <p:nvPr/>
        </p:nvSpPr>
        <p:spPr>
          <a:xfrm>
            <a:off x="2819400" y="609600"/>
            <a:ext cx="3797084" cy="646331"/>
          </a:xfrm>
          <a:prstGeom prst="rect">
            <a:avLst/>
          </a:prstGeom>
          <a:noFill/>
        </p:spPr>
        <p:txBody>
          <a:bodyPr wrap="square" rtlCol="0">
            <a:spAutoFit/>
          </a:bodyPr>
          <a:lstStyle/>
          <a:p>
            <a:r>
              <a:rPr lang="en-US" sz="3600" b="1" dirty="0" smtClean="0"/>
              <a:t>A Die Hard Habit</a:t>
            </a:r>
            <a:endParaRPr lang="en-US" sz="3600" b="1" dirty="0"/>
          </a:p>
        </p:txBody>
      </p:sp>
      <p:sp>
        <p:nvSpPr>
          <p:cNvPr id="6" name="Rectangle 5"/>
          <p:cNvSpPr/>
          <p:nvPr/>
        </p:nvSpPr>
        <p:spPr>
          <a:xfrm>
            <a:off x="3962400" y="1524000"/>
            <a:ext cx="4572000" cy="1692771"/>
          </a:xfrm>
          <a:prstGeom prst="rect">
            <a:avLst/>
          </a:prstGeom>
        </p:spPr>
        <p:txBody>
          <a:bodyPr>
            <a:spAutoFit/>
          </a:bodyPr>
          <a:lstStyle/>
          <a:p>
            <a:pPr marL="342900" lvl="0" indent="-342900">
              <a:buFont typeface="Arial" pitchFamily="34" charset="0"/>
              <a:buChar char="•"/>
              <a:defRPr/>
            </a:pPr>
            <a:r>
              <a:rPr lang="en-US" sz="2000" dirty="0">
                <a:solidFill>
                  <a:sysClr val="windowText" lastClr="000000"/>
                </a:solidFill>
              </a:rPr>
              <a:t>Smoking is the </a:t>
            </a:r>
            <a:r>
              <a:rPr lang="en-US" sz="2000" dirty="0" smtClean="0">
                <a:solidFill>
                  <a:sysClr val="windowText" lastClr="000000"/>
                </a:solidFill>
              </a:rPr>
              <a:t>leading cause </a:t>
            </a:r>
            <a:r>
              <a:rPr lang="en-US" sz="2000" dirty="0">
                <a:solidFill>
                  <a:sysClr val="windowText" lastClr="000000"/>
                </a:solidFill>
              </a:rPr>
              <a:t>of COPD</a:t>
            </a:r>
            <a:r>
              <a:rPr lang="en-US" sz="2000" dirty="0" smtClean="0">
                <a:solidFill>
                  <a:sysClr val="windowText" lastClr="000000"/>
                </a:solidFill>
              </a:rPr>
              <a:t>.</a:t>
            </a:r>
          </a:p>
          <a:p>
            <a:pPr lvl="0">
              <a:defRPr/>
            </a:pPr>
            <a:r>
              <a:rPr lang="en-US" sz="2000" dirty="0" smtClean="0">
                <a:solidFill>
                  <a:sysClr val="windowText" lastClr="000000"/>
                </a:solidFill>
              </a:rPr>
              <a:t>       Exposure to nicotine causes</a:t>
            </a:r>
          </a:p>
          <a:p>
            <a:pPr lvl="0">
              <a:defRPr/>
            </a:pPr>
            <a:r>
              <a:rPr lang="en-US" sz="2000" dirty="0" smtClean="0">
                <a:solidFill>
                  <a:sysClr val="windowText" lastClr="000000"/>
                </a:solidFill>
              </a:rPr>
              <a:t>       inflammation &amp; decreased elasticity          </a:t>
            </a:r>
          </a:p>
          <a:p>
            <a:pPr lvl="0">
              <a:defRPr/>
            </a:pPr>
            <a:r>
              <a:rPr lang="en-US" sz="2000" dirty="0">
                <a:solidFill>
                  <a:sysClr val="windowText" lastClr="000000"/>
                </a:solidFill>
              </a:rPr>
              <a:t> </a:t>
            </a:r>
            <a:r>
              <a:rPr lang="en-US" sz="2000" dirty="0" smtClean="0">
                <a:solidFill>
                  <a:sysClr val="windowText" lastClr="000000"/>
                </a:solidFill>
              </a:rPr>
              <a:t>      of lungs.</a:t>
            </a:r>
          </a:p>
          <a:p>
            <a:pPr lvl="0">
              <a:defRPr/>
            </a:pPr>
            <a:endParaRPr lang="en-US" sz="2400" dirty="0">
              <a:solidFill>
                <a:sysClr val="windowText" lastClr="000000"/>
              </a:solidFill>
            </a:endParaRPr>
          </a:p>
        </p:txBody>
      </p:sp>
      <p:sp>
        <p:nvSpPr>
          <p:cNvPr id="3" name="Rectangle 2"/>
          <p:cNvSpPr/>
          <p:nvPr/>
        </p:nvSpPr>
        <p:spPr>
          <a:xfrm>
            <a:off x="1219200" y="4189974"/>
            <a:ext cx="3032674" cy="553998"/>
          </a:xfrm>
          <a:prstGeom prst="rect">
            <a:avLst/>
          </a:prstGeom>
        </p:spPr>
        <p:txBody>
          <a:bodyPr wrap="square">
            <a:spAutoFit/>
          </a:bodyPr>
          <a:lstStyle/>
          <a:p>
            <a:endParaRPr lang="en-US" dirty="0"/>
          </a:p>
          <a:p>
            <a:endParaRPr lang="en-US" sz="1200" dirty="0"/>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199" y="4190903"/>
            <a:ext cx="3419475" cy="29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8857065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pharmacy-and-drugs.com/illnessessimages/copd.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0" y="457201"/>
            <a:ext cx="5867400" cy="5151802"/>
          </a:xfrm>
          <a:prstGeom prst="rect">
            <a:avLst/>
          </a:prstGeom>
          <a:noFill/>
          <a:extLst>
            <a:ext uri="{909E8E84-426E-40DD-AFC4-6F175D3DCCD1}">
              <a14:hiddenFill xmlns:a14="http://schemas.microsoft.com/office/drawing/2010/main" xmlns="">
                <a:solidFill>
                  <a:srgbClr val="FFFFFF"/>
                </a:solidFill>
              </a14:hiddenFill>
            </a:ext>
          </a:extLst>
        </p:spPr>
      </p:pic>
      <p:sp>
        <p:nvSpPr>
          <p:cNvPr id="3" name="Rectangle 2"/>
          <p:cNvSpPr/>
          <p:nvPr/>
        </p:nvSpPr>
        <p:spPr>
          <a:xfrm>
            <a:off x="1272286" y="5943535"/>
            <a:ext cx="5660571" cy="369332"/>
          </a:xfrm>
          <a:prstGeom prst="rect">
            <a:avLst/>
          </a:prstGeom>
        </p:spPr>
        <p:txBody>
          <a:bodyPr wrap="square">
            <a:spAutoFit/>
          </a:bodyPr>
          <a:lstStyle/>
          <a:p>
            <a:r>
              <a:rPr lang="en-US" dirty="0" smtClean="0"/>
              <a:t> </a:t>
            </a:r>
            <a:endParaRPr lang="en-US" dirty="0"/>
          </a:p>
        </p:txBody>
      </p:sp>
      <p:sp>
        <p:nvSpPr>
          <p:cNvPr id="4" name="Rectangle 3"/>
          <p:cNvSpPr/>
          <p:nvPr/>
        </p:nvSpPr>
        <p:spPr>
          <a:xfrm>
            <a:off x="3505200" y="5943079"/>
            <a:ext cx="237566" cy="392159"/>
          </a:xfrm>
          <a:prstGeom prst="rect">
            <a:avLst/>
          </a:prstGeom>
        </p:spPr>
        <p:txBody>
          <a:bodyPr wrap="none">
            <a:spAutoFit/>
          </a:bodyPr>
          <a:lstStyle/>
          <a:p>
            <a:pPr>
              <a:lnSpc>
                <a:spcPct val="115000"/>
              </a:lnSpc>
              <a:spcAft>
                <a:spcPts val="1000"/>
              </a:spcAft>
            </a:pPr>
            <a:r>
              <a:rPr lang="en-US" dirty="0">
                <a:ea typeface="Calibri"/>
                <a:cs typeface="Times New Roman"/>
              </a:rPr>
              <a:t> </a:t>
            </a:r>
            <a:endParaRPr lang="en-US" sz="1400" dirty="0">
              <a:ea typeface="Calibri"/>
              <a:cs typeface="Times New Roman"/>
            </a:endParaRPr>
          </a:p>
        </p:txBody>
      </p:sp>
      <p:sp>
        <p:nvSpPr>
          <p:cNvPr id="2" name="Rectangle 1"/>
          <p:cNvSpPr/>
          <p:nvPr/>
        </p:nvSpPr>
        <p:spPr>
          <a:xfrm>
            <a:off x="2360857" y="5620369"/>
            <a:ext cx="4572000" cy="246221"/>
          </a:xfrm>
          <a:prstGeom prst="rect">
            <a:avLst/>
          </a:prstGeom>
        </p:spPr>
        <p:txBody>
          <a:bodyPr>
            <a:spAutoFit/>
          </a:bodyPr>
          <a:lstStyle/>
          <a:p>
            <a:r>
              <a:rPr lang="en-US" sz="1000" dirty="0"/>
              <a:t>http://www.pharmacy-and-drugs.com/illnessessimages/copd.jpg</a:t>
            </a:r>
          </a:p>
        </p:txBody>
      </p:sp>
    </p:spTree>
    <p:extLst>
      <p:ext uri="{BB962C8B-B14F-4D97-AF65-F5344CB8AC3E}">
        <p14:creationId xmlns:p14="http://schemas.microsoft.com/office/powerpoint/2010/main" xmlns="" val="19173072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prstGeom prst="rect">
            <a:avLst/>
          </a:prstGeo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smtClean="0">
                <a:ln>
                  <a:noFill/>
                </a:ln>
                <a:solidFill>
                  <a:sysClr val="windowText" lastClr="000000"/>
                </a:solidFill>
                <a:effectLst/>
                <a:uLnTx/>
                <a:uFillTx/>
              </a:rPr>
              <a:t>A “2 for 1“ Disease</a:t>
            </a:r>
            <a:endParaRPr kumimoji="0" lang="en-US" b="1" i="0" u="none" strike="noStrike" kern="0" cap="none" spc="0" normalizeH="0" baseline="0" noProof="0" dirty="0">
              <a:ln>
                <a:noFill/>
              </a:ln>
              <a:solidFill>
                <a:sysClr val="windowText" lastClr="000000"/>
              </a:solidFill>
              <a:effectLst/>
              <a:uLnTx/>
              <a:uFillTx/>
            </a:endParaRPr>
          </a:p>
        </p:txBody>
      </p:sp>
      <p:sp>
        <p:nvSpPr>
          <p:cNvPr id="4" name="Content Placeholder 2"/>
          <p:cNvSpPr txBox="1">
            <a:spLocks/>
          </p:cNvSpPr>
          <p:nvPr/>
        </p:nvSpPr>
        <p:spPr>
          <a:xfrm>
            <a:off x="457200" y="1600201"/>
            <a:ext cx="8229600" cy="18287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dirty="0" smtClean="0">
                <a:solidFill>
                  <a:sysClr val="windowText" lastClr="000000"/>
                </a:solidFill>
              </a:rPr>
              <a:t>Name two types of obstructive airway disease that when chronic, play a role in COPD? </a:t>
            </a:r>
            <a:endParaRPr lang="en-US" dirty="0">
              <a:solidFill>
                <a:sysClr val="windowText" lastClr="000000"/>
              </a:solidFill>
            </a:endParaRPr>
          </a:p>
          <a:p>
            <a:pPr marL="0" indent="0" algn="ctr">
              <a:buFont typeface="Arial" pitchFamily="34" charset="0"/>
              <a:buNone/>
              <a:defRPr/>
            </a:pPr>
            <a:r>
              <a:rPr lang="en-US" sz="1600" dirty="0" smtClean="0">
                <a:solidFill>
                  <a:sysClr val="windowText" lastClr="000000"/>
                </a:solidFill>
              </a:rPr>
              <a:t>(</a:t>
            </a:r>
            <a:r>
              <a:rPr lang="en-US" sz="1600" dirty="0" err="1" smtClean="0">
                <a:solidFill>
                  <a:sysClr val="windowText" lastClr="000000"/>
                </a:solidFill>
              </a:rPr>
              <a:t>Porth</a:t>
            </a:r>
            <a:r>
              <a:rPr lang="en-US" sz="1600" dirty="0" smtClean="0">
                <a:solidFill>
                  <a:sysClr val="windowText" lastClr="000000"/>
                </a:solidFill>
              </a:rPr>
              <a:t> &amp; </a:t>
            </a:r>
            <a:r>
              <a:rPr lang="en-US" sz="1600" dirty="0" err="1" smtClean="0">
                <a:solidFill>
                  <a:sysClr val="windowText" lastClr="000000"/>
                </a:solidFill>
              </a:rPr>
              <a:t>Matfin</a:t>
            </a:r>
            <a:r>
              <a:rPr lang="en-US" sz="1600" dirty="0" smtClean="0">
                <a:solidFill>
                  <a:sysClr val="windowText" lastClr="000000"/>
                </a:solidFill>
              </a:rPr>
              <a:t>, 2009)</a:t>
            </a:r>
          </a:p>
          <a:p>
            <a:pPr>
              <a:defRPr/>
            </a:pPr>
            <a:endParaRPr lang="en-US" sz="1200" dirty="0" smtClean="0">
              <a:solidFill>
                <a:sysClr val="windowText" lastClr="000000"/>
              </a:solidFill>
            </a:endParaRPr>
          </a:p>
          <a:p>
            <a:pPr>
              <a:defRPr/>
            </a:pPr>
            <a:endParaRPr lang="en-US" sz="1200" dirty="0" smtClean="0">
              <a:solidFill>
                <a:sysClr val="windowText" lastClr="000000"/>
              </a:solidFill>
            </a:endParaRPr>
          </a:p>
          <a:p>
            <a:pPr>
              <a:defRPr/>
            </a:pPr>
            <a:endParaRPr lang="en-US" sz="1200" dirty="0" smtClean="0">
              <a:solidFill>
                <a:sysClr val="windowText" lastClr="000000"/>
              </a:solidFill>
            </a:endParaRPr>
          </a:p>
          <a:p>
            <a:pPr>
              <a:defRPr/>
            </a:pPr>
            <a:endParaRPr lang="en-US" sz="1200" dirty="0" smtClean="0">
              <a:solidFill>
                <a:sysClr val="windowText" lastClr="000000"/>
              </a:solidFill>
            </a:endParaRPr>
          </a:p>
          <a:p>
            <a:pPr>
              <a:defRPr/>
            </a:pPr>
            <a:endParaRPr lang="en-US" sz="1200" dirty="0" smtClean="0">
              <a:solidFill>
                <a:sysClr val="windowText" lastClr="000000"/>
              </a:solidFill>
            </a:endParaRPr>
          </a:p>
          <a:p>
            <a:pPr>
              <a:defRPr/>
            </a:pPr>
            <a:endParaRPr lang="en-US" dirty="0">
              <a:solidFill>
                <a:sysClr val="windowText" lastClr="000000"/>
              </a:solidFill>
            </a:endParaRPr>
          </a:p>
        </p:txBody>
      </p:sp>
      <p:sp>
        <p:nvSpPr>
          <p:cNvPr id="5" name="Rectangle 4"/>
          <p:cNvSpPr/>
          <p:nvPr/>
        </p:nvSpPr>
        <p:spPr>
          <a:xfrm>
            <a:off x="457200" y="3507619"/>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algn="ctr">
              <a:defRPr/>
            </a:pPr>
            <a:r>
              <a:rPr lang="en-US" sz="2400" kern="0" dirty="0" smtClean="0">
                <a:solidFill>
                  <a:sysClr val="window" lastClr="FFFFFF"/>
                </a:solidFill>
              </a:rPr>
              <a:t>Chronic Bronchitis</a:t>
            </a:r>
          </a:p>
          <a:p>
            <a:pPr algn="ctr">
              <a:defRPr/>
            </a:pPr>
            <a:endParaRPr lang="en-US" sz="2400" kern="0" dirty="0">
              <a:solidFill>
                <a:sysClr val="window" lastClr="FFFFFF"/>
              </a:solidFill>
            </a:endParaRPr>
          </a:p>
          <a:p>
            <a:pPr algn="ctr">
              <a:defRPr/>
            </a:pPr>
            <a:r>
              <a:rPr lang="en-US" sz="1000" kern="0" dirty="0" smtClean="0">
                <a:solidFill>
                  <a:sysClr val="window" lastClr="FFFFFF"/>
                </a:solidFill>
              </a:rPr>
              <a:t>That’s correct! Increased mucous production &amp; chronic productive cough means obstruction of small airways. </a:t>
            </a:r>
            <a:endParaRPr lang="en-US" sz="2400" kern="0" dirty="0">
              <a:solidFill>
                <a:sysClr val="window" lastClr="FFFFFF"/>
              </a:solidFill>
            </a:endParaRPr>
          </a:p>
        </p:txBody>
      </p:sp>
      <p:sp>
        <p:nvSpPr>
          <p:cNvPr id="6" name="Rectangle 5"/>
          <p:cNvSpPr/>
          <p:nvPr/>
        </p:nvSpPr>
        <p:spPr>
          <a:xfrm>
            <a:off x="3200400" y="3488267"/>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algn="ctr">
              <a:defRPr/>
            </a:pPr>
            <a:r>
              <a:rPr lang="en-US" sz="2400" kern="0" dirty="0" smtClean="0">
                <a:solidFill>
                  <a:sysClr val="window" lastClr="FFFFFF"/>
                </a:solidFill>
              </a:rPr>
              <a:t>Emphysema</a:t>
            </a:r>
          </a:p>
          <a:p>
            <a:pPr algn="ctr">
              <a:defRPr/>
            </a:pPr>
            <a:endParaRPr lang="en-US" sz="2400" kern="0" dirty="0">
              <a:solidFill>
                <a:sysClr val="window" lastClr="FFFFFF"/>
              </a:solidFill>
            </a:endParaRPr>
          </a:p>
          <a:p>
            <a:pPr algn="ctr">
              <a:defRPr/>
            </a:pPr>
            <a:r>
              <a:rPr lang="en-US" sz="1000" kern="0" dirty="0" smtClean="0">
                <a:solidFill>
                  <a:sysClr val="window" lastClr="FFFFFF"/>
                </a:solidFill>
              </a:rPr>
              <a:t>Bingo!  This leads to enlargement of airspaces &amp;  destruction of lung tissue.</a:t>
            </a:r>
            <a:endParaRPr lang="en-US" sz="1000" kern="0" dirty="0">
              <a:solidFill>
                <a:sysClr val="window" lastClr="FFFFFF"/>
              </a:solidFill>
            </a:endParaRPr>
          </a:p>
        </p:txBody>
      </p:sp>
      <p:sp>
        <p:nvSpPr>
          <p:cNvPr id="7" name="Rectangle 6"/>
          <p:cNvSpPr/>
          <p:nvPr/>
        </p:nvSpPr>
        <p:spPr>
          <a:xfrm>
            <a:off x="5867400" y="3496733"/>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algn="ctr">
              <a:defRPr/>
            </a:pPr>
            <a:r>
              <a:rPr lang="en-US" sz="2400" kern="0" dirty="0" smtClean="0">
                <a:solidFill>
                  <a:sysClr val="window" lastClr="FFFFFF"/>
                </a:solidFill>
              </a:rPr>
              <a:t>Pneumonia</a:t>
            </a:r>
          </a:p>
          <a:p>
            <a:pPr algn="ctr">
              <a:defRPr/>
            </a:pPr>
            <a:endParaRPr lang="en-US" sz="2400" kern="0" dirty="0">
              <a:solidFill>
                <a:sysClr val="window" lastClr="FFFFFF"/>
              </a:solidFill>
            </a:endParaRPr>
          </a:p>
          <a:p>
            <a:pPr algn="ctr">
              <a:defRPr/>
            </a:pPr>
            <a:r>
              <a:rPr lang="en-US" sz="1000" kern="0" dirty="0" smtClean="0">
                <a:solidFill>
                  <a:sysClr val="window" lastClr="FFFFFF"/>
                </a:solidFill>
              </a:rPr>
              <a:t>Let’s think this through.  Pneumonia can be a complication of  COPD but does not contribute to the actual cause.</a:t>
            </a:r>
            <a:endParaRPr lang="en-US" sz="1000" kern="0" dirty="0">
              <a:solidFill>
                <a:sysClr val="window" lastClr="FFFFFF"/>
              </a:solidFill>
            </a:endParaRPr>
          </a:p>
        </p:txBody>
      </p:sp>
    </p:spTree>
    <p:extLst>
      <p:ext uri="{BB962C8B-B14F-4D97-AF65-F5344CB8AC3E}">
        <p14:creationId xmlns:p14="http://schemas.microsoft.com/office/powerpoint/2010/main" xmlns="" val="2279939182"/>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291571"/>
            <a:ext cx="8229600" cy="3992562"/>
          </a:xfrm>
        </p:spPr>
        <p:txBody>
          <a:bodyPr>
            <a:normAutofit fontScale="90000"/>
          </a:bodyPr>
          <a:lstStyle/>
          <a:p>
            <a:pPr algn="l"/>
            <a:r>
              <a:rPr lang="en-US" b="1" dirty="0" smtClean="0"/>
              <a:t>                  </a:t>
            </a:r>
            <a:br>
              <a:rPr lang="en-US" b="1" dirty="0" smtClean="0"/>
            </a:br>
            <a:r>
              <a:rPr lang="en-US" sz="3600" b="1" dirty="0"/>
              <a:t/>
            </a:r>
            <a:br>
              <a:rPr lang="en-US" sz="3600" b="1" dirty="0"/>
            </a:br>
            <a:r>
              <a:rPr lang="en-US" sz="3600" b="1" dirty="0" smtClean="0"/>
              <a:t>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b="1" dirty="0" smtClean="0"/>
              <a:t>               Which way did he go?</a:t>
            </a:r>
            <a:r>
              <a:rPr lang="en-US" sz="3600" b="1" dirty="0" smtClean="0"/>
              <a:t/>
            </a:r>
            <a:br>
              <a:rPr lang="en-US" sz="3600" b="1" dirty="0" smtClean="0"/>
            </a:br>
            <a:r>
              <a:rPr lang="en-US" sz="3600" b="1" dirty="0"/>
              <a:t/>
            </a:r>
            <a:br>
              <a:rPr lang="en-US" sz="3600" b="1" dirty="0"/>
            </a:br>
            <a:r>
              <a:rPr lang="en-US" sz="3600" b="1" dirty="0" smtClean="0"/>
              <a:t>        </a:t>
            </a:r>
            <a:r>
              <a:rPr lang="en-US" sz="3100" b="1" dirty="0" smtClean="0"/>
              <a:t>               </a:t>
            </a:r>
            <a:r>
              <a:rPr lang="en-US" sz="3100" dirty="0" smtClean="0"/>
              <a:t>ABG’s are drawn on Mr. G. </a:t>
            </a:r>
            <a:br>
              <a:rPr lang="en-US" sz="3100" dirty="0" smtClean="0"/>
            </a:br>
            <a:r>
              <a:rPr lang="en-US" sz="3100" dirty="0" smtClean="0"/>
              <a:t>                               pH=7.28</a:t>
            </a:r>
            <a:br>
              <a:rPr lang="en-US" sz="3100" dirty="0" smtClean="0"/>
            </a:br>
            <a:r>
              <a:rPr lang="en-US" sz="3100" dirty="0" smtClean="0"/>
              <a:t>                               PaCO2=60</a:t>
            </a:r>
            <a:br>
              <a:rPr lang="en-US" sz="3100" dirty="0" smtClean="0"/>
            </a:br>
            <a:r>
              <a:rPr lang="en-US" sz="3100" dirty="0" smtClean="0"/>
              <a:t>What respiratory state is he in and which lab value </a:t>
            </a:r>
            <a:br>
              <a:rPr lang="en-US" sz="3100" dirty="0" smtClean="0"/>
            </a:br>
            <a:r>
              <a:rPr lang="en-US" sz="3100" dirty="0"/>
              <a:t> </a:t>
            </a:r>
            <a:r>
              <a:rPr lang="en-US" sz="3100" dirty="0" smtClean="0"/>
              <a:t>                       dictates your decision?</a:t>
            </a:r>
            <a:r>
              <a:rPr lang="en-US" sz="3600" b="1" dirty="0" smtClean="0"/>
              <a:t/>
            </a:r>
            <a:br>
              <a:rPr lang="en-US" sz="3600"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a:t/>
            </a:r>
            <a:br>
              <a:rPr lang="en-US" b="1" dirty="0"/>
            </a:br>
            <a:endParaRPr lang="en-US" b="1" dirty="0"/>
          </a:p>
        </p:txBody>
      </p:sp>
      <p:sp>
        <p:nvSpPr>
          <p:cNvPr id="4" name="Rectangle 3"/>
          <p:cNvSpPr/>
          <p:nvPr/>
        </p:nvSpPr>
        <p:spPr>
          <a:xfrm>
            <a:off x="3276600" y="42672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rPr>
              <a:t>Acidosis; dictated</a:t>
            </a:r>
            <a:r>
              <a:rPr kumimoji="0" lang="en-US" sz="2400" b="0" i="0" u="none" strike="noStrike" kern="0" cap="none" spc="0" normalizeH="0" noProof="0" dirty="0" smtClean="0">
                <a:ln>
                  <a:noFill/>
                </a:ln>
                <a:solidFill>
                  <a:sysClr val="window" lastClr="FFFFFF"/>
                </a:solidFill>
                <a:effectLst/>
                <a:uLnTx/>
                <a:uFillTx/>
                <a:latin typeface="Calibri"/>
                <a:ea typeface="+mn-ea"/>
                <a:cs typeface="+mn-cs"/>
              </a:rPr>
              <a:t> by pH only</a:t>
            </a: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smtClean="0">
                <a:solidFill>
                  <a:sysClr val="window" lastClr="FFFFFF"/>
                </a:solidFill>
                <a:latin typeface="Calibri"/>
              </a:rPr>
              <a:t>Partly correct.</a:t>
            </a: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 Acidosis exists when</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pH is &lt;7.35. CO2 values differentiate between Respiratory &amp; Metabolic acidosis</a:t>
            </a: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 . You will need to know this to treat Mr. G correctly.</a:t>
            </a:r>
            <a:endParaRPr kumimoji="0" lang="en-US" sz="10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 name="Rectangle 4"/>
          <p:cNvSpPr/>
          <p:nvPr/>
        </p:nvSpPr>
        <p:spPr>
          <a:xfrm>
            <a:off x="6096000" y="4267200"/>
            <a:ext cx="2514600" cy="15240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 lastClr="FFFFFF"/>
                </a:solidFill>
                <a:effectLst/>
                <a:uLnTx/>
                <a:uFillTx/>
                <a:latin typeface="Calibri"/>
                <a:ea typeface="+mn-ea"/>
                <a:cs typeface="+mn-cs"/>
              </a:rPr>
              <a:t>Alkalosis; dictated by CO2 only</a:t>
            </a:r>
            <a:endParaRPr kumimoji="0" lang="en-US" sz="2400" b="0" i="0" u="none" strike="noStrike" kern="0" cap="none" spc="0" normalizeH="0" baseline="0" noProof="0" dirty="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smtClean="0">
                <a:solidFill>
                  <a:sysClr val="window" lastClr="FFFFFF"/>
                </a:solidFill>
                <a:latin typeface="Calibri"/>
              </a:rPr>
              <a:t>Let’s r</a:t>
            </a:r>
            <a:r>
              <a:rPr kumimoji="0" lang="en-US" sz="1000" b="0" i="0" u="none" strike="noStrike" kern="0" cap="none" spc="0" normalizeH="0" baseline="0" noProof="0" dirty="0" err="1" smtClean="0">
                <a:ln>
                  <a:noFill/>
                </a:ln>
                <a:solidFill>
                  <a:sysClr val="window" lastClr="FFFFFF"/>
                </a:solidFill>
                <a:effectLst/>
                <a:uLnTx/>
                <a:uFillTx/>
                <a:latin typeface="Calibri"/>
                <a:ea typeface="+mn-ea"/>
                <a:cs typeface="+mn-cs"/>
              </a:rPr>
              <a:t>ethink</a:t>
            </a:r>
            <a:r>
              <a:rPr kumimoji="0" lang="en-US" sz="1000" b="0" i="0" u="none" strike="noStrike" kern="0" cap="none" spc="0" normalizeH="0" baseline="0" noProof="0" dirty="0" smtClean="0">
                <a:ln>
                  <a:noFill/>
                </a:ln>
                <a:solidFill>
                  <a:sysClr val="window" lastClr="FFFFFF"/>
                </a:solidFill>
                <a:effectLst/>
                <a:uLnTx/>
                <a:uFillTx/>
                <a:latin typeface="Calibri"/>
                <a:ea typeface="+mn-ea"/>
                <a:cs typeface="+mn-cs"/>
              </a:rPr>
              <a:t>  this.</a:t>
            </a:r>
            <a:r>
              <a:rPr kumimoji="0" lang="en-US" sz="1000" b="0" i="0" u="none" strike="noStrike" kern="0" cap="none" spc="0" normalizeH="0" noProof="0" dirty="0" smtClean="0">
                <a:ln>
                  <a:noFill/>
                </a:ln>
                <a:solidFill>
                  <a:sysClr val="window" lastClr="FFFFFF"/>
                </a:solidFill>
                <a:effectLst/>
                <a:uLnTx/>
                <a:uFillTx/>
                <a:latin typeface="Calibri"/>
                <a:ea typeface="+mn-ea"/>
                <a:cs typeface="+mn-cs"/>
              </a:rPr>
              <a:t>  Alkalosis  exists  when the pH is  &gt;7.45. CO2 </a:t>
            </a:r>
            <a:r>
              <a:rPr kumimoji="0" lang="en-US" sz="1000" b="0" i="0" u="none" strike="noStrike" kern="0" cap="none" spc="0" normalizeH="0" noProof="0" dirty="0" err="1" smtClean="0">
                <a:ln>
                  <a:noFill/>
                </a:ln>
                <a:solidFill>
                  <a:sysClr val="window" lastClr="FFFFFF"/>
                </a:solidFill>
                <a:effectLst/>
                <a:uLnTx/>
                <a:uFillTx/>
                <a:latin typeface="Calibri"/>
                <a:ea typeface="+mn-ea"/>
                <a:cs typeface="+mn-cs"/>
              </a:rPr>
              <a:t>lev</a:t>
            </a:r>
            <a:r>
              <a:rPr lang="en-US" sz="1000" kern="0" dirty="0" err="1" smtClean="0">
                <a:solidFill>
                  <a:sysClr val="window" lastClr="FFFFFF"/>
                </a:solidFill>
                <a:latin typeface="Calibri"/>
              </a:rPr>
              <a:t>els</a:t>
            </a:r>
            <a:r>
              <a:rPr lang="en-US" sz="1000" kern="0" dirty="0" smtClean="0">
                <a:solidFill>
                  <a:sysClr val="window" lastClr="FFFFFF"/>
                </a:solidFill>
                <a:latin typeface="Calibri"/>
              </a:rPr>
              <a:t>  can be altered in  Respiratory &amp; Metabolic states so it won’t help you by itself.</a:t>
            </a:r>
            <a:endParaRPr kumimoji="0" lang="en-US" sz="10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 name="Rectangle 5"/>
          <p:cNvSpPr/>
          <p:nvPr/>
        </p:nvSpPr>
        <p:spPr>
          <a:xfrm>
            <a:off x="533400" y="4288971"/>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Acidosis; dictated by pH &amp; CO2</a:t>
            </a:r>
          </a:p>
          <a:p>
            <a:pPr algn="ctr"/>
            <a:endParaRPr lang="en-US" sz="2400" dirty="0"/>
          </a:p>
          <a:p>
            <a:pPr algn="ctr"/>
            <a:r>
              <a:rPr lang="en-US" sz="1000" dirty="0" smtClean="0"/>
              <a:t>Yes!  Respiratory Acidosis exists when the pH is &lt;7.35 &amp; CO2 is &gt;50. Both values matter when diagnosing Respiratory Acidosis.</a:t>
            </a:r>
            <a:endParaRPr lang="en-US" sz="1000" dirty="0"/>
          </a:p>
        </p:txBody>
      </p:sp>
    </p:spTree>
    <p:extLst>
      <p:ext uri="{BB962C8B-B14F-4D97-AF65-F5344CB8AC3E}">
        <p14:creationId xmlns:p14="http://schemas.microsoft.com/office/powerpoint/2010/main" xmlns="" val="4105908465"/>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nextCondLst>
                <p:cond evt="onClick" delay="0">
                  <p:tgtEl>
                    <p:spTgt spid="4"/>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6"/>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937</TotalTime>
  <Words>1223</Words>
  <Application>Microsoft Office PowerPoint</Application>
  <PresentationFormat>On-screen Show (4:3)</PresentationFormat>
  <Paragraphs>163</Paragraphs>
  <Slides>18</Slides>
  <Notes>11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1_Office Theme</vt:lpstr>
      <vt:lpstr>Respiratory Acidosis in COPD </vt:lpstr>
      <vt:lpstr>Mr. G presents to the emergency room:</vt:lpstr>
      <vt:lpstr>The learner will know:</vt:lpstr>
      <vt:lpstr>Causes:</vt:lpstr>
      <vt:lpstr>Slide 5</vt:lpstr>
      <vt:lpstr>Slide 6</vt:lpstr>
      <vt:lpstr>Slide 7</vt:lpstr>
      <vt:lpstr>A “2 for 1“ Disease</vt:lpstr>
      <vt:lpstr>                                        Which way did he go?                         ABG’s are drawn on Mr. G.                                 pH=7.28                                PaCO2=60 What respiratory state is he in and which lab value                          dictates your decision?      </vt:lpstr>
      <vt:lpstr> Treatment  An inflammatory response to bacterial &amp; chemical toxins can exacerbate COPD. Consider why these medications might be used to decrease the inflammatory response in the lungs?  Click on each box to check your knowledge. </vt:lpstr>
      <vt:lpstr>What’s normal?</vt:lpstr>
      <vt:lpstr>                     Compensatory Mechanics We know those with COPD will typically have less O2 intake because of restrictive airways and retain CO2 due to ineffective gas exchange in the alveoli.  Chemoreceptors adjust to this new “normal” elevated CO2 and a normal pH is achieved despite a hypoxic state.  Renal compensation involves the conservation of HCO3 after prolonged hypercarbia due to decreased alveolar ventilation.  This will also help Mr. G’s pH to reach a normal level.                                            (Mosenifar MD, 2011)                                            </vt:lpstr>
      <vt:lpstr>        To oxygenate or not to oxygenate-                 that is the question. Compensatory mechanisms may take 1-3 days  to achieve Mr. G’s new “normal” pH.  Patients with chronic hypercapnia no longer sense the need to increase ventilations because of the decreased sensitivity of the central chemoreceptors.  Peripheral chemoreceptors begin to “kick in” when the PO2 &lt;60mm Hg.  Therefore, if oxygen administration increases Mr. G’s PO2 level beyond his new “normal,” then his ventilatory drive may be depressed. Similarly, it is the withdrawal of the oxygen after the exacerbation that must be a gradual process so as to avoid sudden shifts in pH.  A person who is dyspneic &amp; hypoxic should be given enough oxygen to meet their metabolic needs.                                                                     (Inspired Technologies, Inc, 2007)                                                                                                                                                                                                                                              (Porth, 2009)    </vt:lpstr>
      <vt:lpstr>                        Mr. G’s “normal” pH changes stimulate chemoreceptors that will change breathing rate &amp; depth.  COPD exacerbation induces Respiratory Acidosis initially and Mr. G’s pH will be _____.  He will attempt to adjust his pH by “blowing off” _____.  With chronic obstructive problems, O2 cannot reach alveoli (where O2 &amp; CO2 are exchanged), causing Mr. G to grow accustomed to CO2 retention. Renal compensatory mechanisms will attempt to normalize Mr. G’s pH in  his chronic respiratory acidotic state.</vt:lpstr>
      <vt:lpstr>Oxygenation  Why are current guidelines for oxygen therapy to maintain O2 saturations between 90-92% and not above 95%? </vt:lpstr>
      <vt:lpstr>An Ounce of Prevention  After recovery, the FNP encourages Mr. G to get the flu &amp; pneumonia vaccines.  Why is this an important preventative measure for Mr. G? </vt:lpstr>
      <vt:lpstr>You should know…</vt:lpstr>
      <vt:lpstr>Literature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Acidosis in COPD</dc:title>
  <dc:creator>Admin</dc:creator>
  <cp:lastModifiedBy>AdminEx</cp:lastModifiedBy>
  <cp:revision>82</cp:revision>
  <dcterms:created xsi:type="dcterms:W3CDTF">2012-03-04T02:58:24Z</dcterms:created>
  <dcterms:modified xsi:type="dcterms:W3CDTF">2012-04-24T18:47:14Z</dcterms:modified>
</cp:coreProperties>
</file>